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36"/>
  </p:notesMasterIdLst>
  <p:sldIdLst>
    <p:sldId id="321" r:id="rId8"/>
    <p:sldId id="257" r:id="rId9"/>
    <p:sldId id="281" r:id="rId10"/>
    <p:sldId id="311" r:id="rId11"/>
    <p:sldId id="289" r:id="rId12"/>
    <p:sldId id="290" r:id="rId13"/>
    <p:sldId id="282" r:id="rId14"/>
    <p:sldId id="319" r:id="rId15"/>
    <p:sldId id="285" r:id="rId16"/>
    <p:sldId id="294" r:id="rId17"/>
    <p:sldId id="292" r:id="rId18"/>
    <p:sldId id="293" r:id="rId19"/>
    <p:sldId id="295" r:id="rId20"/>
    <p:sldId id="291" r:id="rId21"/>
    <p:sldId id="286" r:id="rId22"/>
    <p:sldId id="287" r:id="rId23"/>
    <p:sldId id="288" r:id="rId24"/>
    <p:sldId id="313" r:id="rId25"/>
    <p:sldId id="314" r:id="rId26"/>
    <p:sldId id="296" r:id="rId27"/>
    <p:sldId id="297" r:id="rId28"/>
    <p:sldId id="298" r:id="rId29"/>
    <p:sldId id="299" r:id="rId30"/>
    <p:sldId id="300" r:id="rId31"/>
    <p:sldId id="302" r:id="rId32"/>
    <p:sldId id="301" r:id="rId33"/>
    <p:sldId id="303" r:id="rId34"/>
    <p:sldId id="304" r:id="rId35"/>
  </p:sldIdLst>
  <p:sldSz cx="9144000" cy="6858000" type="screen4x3"/>
  <p:notesSz cx="6858000" cy="9144000"/>
  <p:embeddedFontLst>
    <p:embeddedFont>
      <p:font typeface="Verdana" panose="020B060403050404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Arial Black" panose="020B0A04020102020204" pitchFamily="34" charset="0"/>
      <p:bold r:id="rId43"/>
    </p:embeddedFont>
    <p:embeddedFont>
      <p:font typeface="Calibri" panose="020F0502020204030204" pitchFamily="34" charset="0"/>
      <p:regular r:id="rId44"/>
      <p:bold r:id="rId45"/>
      <p:italic r:id="rId46"/>
      <p:boldItalic r:id="rId47"/>
    </p:embeddedFont>
    <p:embeddedFont>
      <p:font typeface="Berlin Sans FB Demi" panose="020E0802020502020306" pitchFamily="34" charset="0"/>
      <p:bold r:id="rId48"/>
    </p:embeddedFont>
    <p:embeddedFont>
      <p:font typeface="Wingdings 2" panose="05020102010507070707" pitchFamily="18" charset="2"/>
      <p:regular r:id="rId49"/>
    </p:embeddedFont>
    <p:embeddedFont>
      <p:font typeface="Impact" panose="020B0806030902050204" pitchFamily="34" charset="0"/>
      <p:regular r:id="rId50"/>
    </p:embeddedFont>
    <p:embeddedFont>
      <p:font typeface="Aharoni" panose="020B0604020202020204" charset="-79"/>
      <p:bold r:id="rId51"/>
    </p:embeddedFont>
    <p:embeddedFont>
      <p:font typeface="Britannic Bold" panose="020B0903060703020204" pitchFamily="34" charset="0"/>
      <p:regular r:id="rId52"/>
    </p:embeddedFont>
    <p:embeddedFont>
      <p:font typeface="Candara" panose="020E050203030302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93" autoAdjust="0"/>
    <p:restoredTop sz="67329" autoAdjust="0"/>
  </p:normalViewPr>
  <p:slideViewPr>
    <p:cSldViewPr>
      <p:cViewPr varScale="1">
        <p:scale>
          <a:sx n="58" d="100"/>
          <a:sy n="58" d="100"/>
        </p:scale>
        <p:origin x="1949"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3.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1.xml"/><Relationship Id="rId51" Type="http://schemas.openxmlformats.org/officeDocument/2006/relationships/font" Target="fonts/font15.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0FA920-4B84-449B-A57A-1C3C1AF5804C}" type="datetimeFigureOut">
              <a:rPr lang="en-US" smtClean="0"/>
              <a:t>11/22/2016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EE049D-E1F0-4DF1-A408-A2E3AF6F5FAB}" type="slidenum">
              <a:rPr lang="en-US" smtClean="0"/>
              <a:t>‹#›</a:t>
            </a:fld>
            <a:endParaRPr lang="en-US"/>
          </a:p>
        </p:txBody>
      </p:sp>
    </p:spTree>
    <p:extLst>
      <p:ext uri="{BB962C8B-B14F-4D97-AF65-F5344CB8AC3E}">
        <p14:creationId xmlns:p14="http://schemas.microsoft.com/office/powerpoint/2010/main" val="327620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B1632F-3D65-4B10-B8FE-CB15CDAE9304}"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idx="11"/>
          </p:nvPr>
        </p:nvSpPr>
        <p:spPr/>
        <p:txBody>
          <a:bodyPr/>
          <a:lstStyle/>
          <a:p>
            <a:r>
              <a:rPr lang="en-US" dirty="0">
                <a:solidFill>
                  <a:prstClr val="black"/>
                </a:solidFill>
              </a:rPr>
              <a:t>Wallace, Steven J.</a:t>
            </a:r>
          </a:p>
        </p:txBody>
      </p:sp>
      <p:sp>
        <p:nvSpPr>
          <p:cNvPr id="6" name="Footer Placeholder 5"/>
          <p:cNvSpPr>
            <a:spLocks noGrp="1"/>
          </p:cNvSpPr>
          <p:nvPr>
            <p:ph type="ftr" sz="quarter" idx="12"/>
          </p:nvPr>
        </p:nvSpPr>
        <p:spPr/>
        <p:txBody>
          <a:bodyPr/>
          <a:lstStyle/>
          <a:p>
            <a:r>
              <a:rPr lang="en-US" dirty="0">
                <a:solidFill>
                  <a:prstClr val="black"/>
                </a:solidFill>
              </a:rPr>
              <a:t>www.revelationandcreation.com</a:t>
            </a:r>
          </a:p>
        </p:txBody>
      </p:sp>
      <p:sp>
        <p:nvSpPr>
          <p:cNvPr id="7" name="Header Placeholder 6"/>
          <p:cNvSpPr>
            <a:spLocks noGrp="1"/>
          </p:cNvSpPr>
          <p:nvPr>
            <p:ph type="hdr" sz="quarter" idx="13"/>
          </p:nvPr>
        </p:nvSpPr>
        <p:spPr/>
        <p:txBody>
          <a:bodyPr/>
          <a:lstStyle/>
          <a:p>
            <a:r>
              <a:rPr lang="en-US" dirty="0">
                <a:solidFill>
                  <a:prstClr val="black"/>
                </a:solidFill>
              </a:rPr>
              <a:t>Why I Believe In Creation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14</a:t>
            </a:fld>
            <a:endParaRPr lang="en-US"/>
          </a:p>
        </p:txBody>
      </p:sp>
    </p:spTree>
    <p:extLst>
      <p:ext uri="{BB962C8B-B14F-4D97-AF65-F5344CB8AC3E}">
        <p14:creationId xmlns:p14="http://schemas.microsoft.com/office/powerpoint/2010/main" val="4027531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B1632F-3D65-4B10-B8FE-CB15CDAE9304}" type="slidenum">
              <a:rPr lang="en-US" smtClean="0">
                <a:solidFill>
                  <a:prstClr val="black"/>
                </a:solidFill>
              </a:rPr>
              <a:pPr/>
              <a:t>15</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Wallace, Steven J.</a:t>
            </a:r>
          </a:p>
        </p:txBody>
      </p:sp>
      <p:sp>
        <p:nvSpPr>
          <p:cNvPr id="6" name="Footer Placeholder 5"/>
          <p:cNvSpPr>
            <a:spLocks noGrp="1"/>
          </p:cNvSpPr>
          <p:nvPr>
            <p:ph type="ftr" sz="quarter" idx="12"/>
          </p:nvPr>
        </p:nvSpPr>
        <p:spPr/>
        <p:txBody>
          <a:bodyPr/>
          <a:lstStyle/>
          <a:p>
            <a:r>
              <a:rPr lang="en-US">
                <a:solidFill>
                  <a:prstClr val="black"/>
                </a:solidFill>
              </a:rPr>
              <a:t>www.revelationandcreation.com</a:t>
            </a:r>
          </a:p>
        </p:txBody>
      </p:sp>
      <p:sp>
        <p:nvSpPr>
          <p:cNvPr id="7" name="Header Placeholder 6"/>
          <p:cNvSpPr>
            <a:spLocks noGrp="1"/>
          </p:cNvSpPr>
          <p:nvPr>
            <p:ph type="hdr" sz="quarter" idx="13"/>
          </p:nvPr>
        </p:nvSpPr>
        <p:spPr/>
        <p:txBody>
          <a:bodyPr/>
          <a:lstStyle/>
          <a:p>
            <a:r>
              <a:rPr lang="en-US">
                <a:solidFill>
                  <a:prstClr val="black"/>
                </a:solidFill>
              </a:rPr>
              <a:t>Why I Believe In Creation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B1632F-3D65-4B10-B8FE-CB15CDAE9304}" type="slidenum">
              <a:rPr lang="en-US" smtClean="0">
                <a:solidFill>
                  <a:prstClr val="black"/>
                </a:solidFill>
              </a:rPr>
              <a:pPr/>
              <a:t>16</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Wallace, Steven J.</a:t>
            </a:r>
          </a:p>
        </p:txBody>
      </p:sp>
      <p:sp>
        <p:nvSpPr>
          <p:cNvPr id="6" name="Footer Placeholder 5"/>
          <p:cNvSpPr>
            <a:spLocks noGrp="1"/>
          </p:cNvSpPr>
          <p:nvPr>
            <p:ph type="ftr" sz="quarter" idx="12"/>
          </p:nvPr>
        </p:nvSpPr>
        <p:spPr/>
        <p:txBody>
          <a:bodyPr/>
          <a:lstStyle/>
          <a:p>
            <a:r>
              <a:rPr lang="en-US">
                <a:solidFill>
                  <a:prstClr val="black"/>
                </a:solidFill>
              </a:rPr>
              <a:t>www.revelationandcreation.com</a:t>
            </a:r>
          </a:p>
        </p:txBody>
      </p:sp>
      <p:sp>
        <p:nvSpPr>
          <p:cNvPr id="7" name="Header Placeholder 6"/>
          <p:cNvSpPr>
            <a:spLocks noGrp="1"/>
          </p:cNvSpPr>
          <p:nvPr>
            <p:ph type="hdr" sz="quarter" idx="13"/>
          </p:nvPr>
        </p:nvSpPr>
        <p:spPr/>
        <p:txBody>
          <a:bodyPr/>
          <a:lstStyle/>
          <a:p>
            <a:r>
              <a:rPr lang="en-US">
                <a:solidFill>
                  <a:prstClr val="black"/>
                </a:solidFill>
              </a:rPr>
              <a:t>Why I Believe In Creation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17</a:t>
            </a:fld>
            <a:endParaRPr lang="en-US"/>
          </a:p>
        </p:txBody>
      </p:sp>
    </p:spTree>
    <p:extLst>
      <p:ext uri="{BB962C8B-B14F-4D97-AF65-F5344CB8AC3E}">
        <p14:creationId xmlns:p14="http://schemas.microsoft.com/office/powerpoint/2010/main" val="2365711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992062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Why I Believe In Creation</a:t>
            </a:r>
          </a:p>
        </p:txBody>
      </p:sp>
      <p:sp>
        <p:nvSpPr>
          <p:cNvPr id="5" name="Date Placeholder 4"/>
          <p:cNvSpPr>
            <a:spLocks noGrp="1"/>
          </p:cNvSpPr>
          <p:nvPr>
            <p:ph type="dt" idx="11"/>
          </p:nvPr>
        </p:nvSpPr>
        <p:spPr/>
        <p:txBody>
          <a:bodyPr/>
          <a:lstStyle/>
          <a:p>
            <a:r>
              <a:rPr lang="en-US">
                <a:solidFill>
                  <a:prstClr val="black"/>
                </a:solidFill>
              </a:rPr>
              <a:t>Wallace, Steven J.</a:t>
            </a:r>
          </a:p>
        </p:txBody>
      </p:sp>
      <p:sp>
        <p:nvSpPr>
          <p:cNvPr id="6" name="Footer Placeholder 5"/>
          <p:cNvSpPr>
            <a:spLocks noGrp="1"/>
          </p:cNvSpPr>
          <p:nvPr>
            <p:ph type="ftr" sz="quarter" idx="12"/>
          </p:nvPr>
        </p:nvSpPr>
        <p:spPr/>
        <p:txBody>
          <a:bodyPr/>
          <a:lstStyle/>
          <a:p>
            <a:r>
              <a:rPr lang="en-US">
                <a:solidFill>
                  <a:prstClr val="black"/>
                </a:solidFill>
              </a:rPr>
              <a:t>www.revelationandcreation.com</a:t>
            </a:r>
          </a:p>
        </p:txBody>
      </p:sp>
      <p:sp>
        <p:nvSpPr>
          <p:cNvPr id="7" name="Slide Number Placeholder 6"/>
          <p:cNvSpPr>
            <a:spLocks noGrp="1"/>
          </p:cNvSpPr>
          <p:nvPr>
            <p:ph type="sldNum" sz="quarter" idx="13"/>
          </p:nvPr>
        </p:nvSpPr>
        <p:spPr/>
        <p:txBody>
          <a:bodyPr/>
          <a:lstStyle/>
          <a:p>
            <a:fld id="{F6B1632F-3D65-4B10-B8FE-CB15CDAE9304}"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Why I Believe In Creation</a:t>
            </a:r>
          </a:p>
        </p:txBody>
      </p:sp>
      <p:sp>
        <p:nvSpPr>
          <p:cNvPr id="5" name="Date Placeholder 4"/>
          <p:cNvSpPr>
            <a:spLocks noGrp="1"/>
          </p:cNvSpPr>
          <p:nvPr>
            <p:ph type="dt" idx="11"/>
          </p:nvPr>
        </p:nvSpPr>
        <p:spPr/>
        <p:txBody>
          <a:bodyPr/>
          <a:lstStyle/>
          <a:p>
            <a:r>
              <a:rPr lang="en-US">
                <a:solidFill>
                  <a:prstClr val="black"/>
                </a:solidFill>
              </a:rPr>
              <a:t>Wallace, Steven J.</a:t>
            </a:r>
          </a:p>
        </p:txBody>
      </p:sp>
      <p:sp>
        <p:nvSpPr>
          <p:cNvPr id="6" name="Footer Placeholder 5"/>
          <p:cNvSpPr>
            <a:spLocks noGrp="1"/>
          </p:cNvSpPr>
          <p:nvPr>
            <p:ph type="ftr" sz="quarter" idx="12"/>
          </p:nvPr>
        </p:nvSpPr>
        <p:spPr/>
        <p:txBody>
          <a:bodyPr/>
          <a:lstStyle/>
          <a:p>
            <a:r>
              <a:rPr lang="en-US">
                <a:solidFill>
                  <a:prstClr val="black"/>
                </a:solidFill>
              </a:rPr>
              <a:t>www.revelationandcreation.com</a:t>
            </a:r>
          </a:p>
        </p:txBody>
      </p:sp>
      <p:sp>
        <p:nvSpPr>
          <p:cNvPr id="7" name="Slide Number Placeholder 6"/>
          <p:cNvSpPr>
            <a:spLocks noGrp="1"/>
          </p:cNvSpPr>
          <p:nvPr>
            <p:ph type="sldNum" sz="quarter" idx="13"/>
          </p:nvPr>
        </p:nvSpPr>
        <p:spPr/>
        <p:txBody>
          <a:bodyPr/>
          <a:lstStyle/>
          <a:p>
            <a:fld id="{F6B1632F-3D65-4B10-B8FE-CB15CDAE9304}"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Why I Believe In Creation</a:t>
            </a:r>
          </a:p>
        </p:txBody>
      </p:sp>
      <p:sp>
        <p:nvSpPr>
          <p:cNvPr id="5" name="Date Placeholder 4"/>
          <p:cNvSpPr>
            <a:spLocks noGrp="1"/>
          </p:cNvSpPr>
          <p:nvPr>
            <p:ph type="dt" idx="11"/>
          </p:nvPr>
        </p:nvSpPr>
        <p:spPr/>
        <p:txBody>
          <a:bodyPr/>
          <a:lstStyle/>
          <a:p>
            <a:r>
              <a:rPr lang="en-US">
                <a:solidFill>
                  <a:prstClr val="black"/>
                </a:solidFill>
              </a:rPr>
              <a:t>Wallace, Steven J.</a:t>
            </a:r>
          </a:p>
        </p:txBody>
      </p:sp>
      <p:sp>
        <p:nvSpPr>
          <p:cNvPr id="6" name="Footer Placeholder 5"/>
          <p:cNvSpPr>
            <a:spLocks noGrp="1"/>
          </p:cNvSpPr>
          <p:nvPr>
            <p:ph type="ftr" sz="quarter" idx="12"/>
          </p:nvPr>
        </p:nvSpPr>
        <p:spPr/>
        <p:txBody>
          <a:bodyPr/>
          <a:lstStyle/>
          <a:p>
            <a:r>
              <a:rPr lang="en-US">
                <a:solidFill>
                  <a:prstClr val="black"/>
                </a:solidFill>
              </a:rPr>
              <a:t>www.revelationandcreation.com</a:t>
            </a:r>
          </a:p>
        </p:txBody>
      </p:sp>
      <p:sp>
        <p:nvSpPr>
          <p:cNvPr id="7" name="Slide Number Placeholder 6"/>
          <p:cNvSpPr>
            <a:spLocks noGrp="1"/>
          </p:cNvSpPr>
          <p:nvPr>
            <p:ph type="sldNum" sz="quarter" idx="13"/>
          </p:nvPr>
        </p:nvSpPr>
        <p:spPr/>
        <p:txBody>
          <a:bodyPr/>
          <a:lstStyle/>
          <a:p>
            <a:fld id="{F6B1632F-3D65-4B10-B8FE-CB15CDAE9304}"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Why I Believe In Creation</a:t>
            </a:r>
          </a:p>
        </p:txBody>
      </p:sp>
      <p:sp>
        <p:nvSpPr>
          <p:cNvPr id="5" name="Date Placeholder 4"/>
          <p:cNvSpPr>
            <a:spLocks noGrp="1"/>
          </p:cNvSpPr>
          <p:nvPr>
            <p:ph type="dt" idx="11"/>
          </p:nvPr>
        </p:nvSpPr>
        <p:spPr/>
        <p:txBody>
          <a:bodyPr/>
          <a:lstStyle/>
          <a:p>
            <a:r>
              <a:rPr lang="en-US">
                <a:solidFill>
                  <a:prstClr val="black"/>
                </a:solidFill>
              </a:rPr>
              <a:t>Wallace, Steven J.</a:t>
            </a:r>
          </a:p>
        </p:txBody>
      </p:sp>
      <p:sp>
        <p:nvSpPr>
          <p:cNvPr id="6" name="Footer Placeholder 5"/>
          <p:cNvSpPr>
            <a:spLocks noGrp="1"/>
          </p:cNvSpPr>
          <p:nvPr>
            <p:ph type="ftr" sz="quarter" idx="12"/>
          </p:nvPr>
        </p:nvSpPr>
        <p:spPr/>
        <p:txBody>
          <a:bodyPr/>
          <a:lstStyle/>
          <a:p>
            <a:r>
              <a:rPr lang="en-US">
                <a:solidFill>
                  <a:prstClr val="black"/>
                </a:solidFill>
              </a:rPr>
              <a:t>www.revelationandcreation.com</a:t>
            </a:r>
          </a:p>
        </p:txBody>
      </p:sp>
      <p:sp>
        <p:nvSpPr>
          <p:cNvPr id="7" name="Slide Number Placeholder 6"/>
          <p:cNvSpPr>
            <a:spLocks noGrp="1"/>
          </p:cNvSpPr>
          <p:nvPr>
            <p:ph type="sldNum" sz="quarter" idx="13"/>
          </p:nvPr>
        </p:nvSpPr>
        <p:spPr/>
        <p:txBody>
          <a:bodyPr/>
          <a:lstStyle/>
          <a:p>
            <a:fld id="{F6B1632F-3D65-4B10-B8FE-CB15CDAE9304}"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solidFill>
                  <a:prstClr val="black"/>
                </a:solidFill>
              </a:rPr>
              <a:t>Why I Believe In Creation</a:t>
            </a:r>
          </a:p>
        </p:txBody>
      </p:sp>
      <p:sp>
        <p:nvSpPr>
          <p:cNvPr id="5" name="Date Placeholder 4"/>
          <p:cNvSpPr>
            <a:spLocks noGrp="1"/>
          </p:cNvSpPr>
          <p:nvPr>
            <p:ph type="dt" idx="11"/>
          </p:nvPr>
        </p:nvSpPr>
        <p:spPr/>
        <p:txBody>
          <a:bodyPr/>
          <a:lstStyle/>
          <a:p>
            <a:r>
              <a:rPr lang="en-US">
                <a:solidFill>
                  <a:prstClr val="black"/>
                </a:solidFill>
              </a:rPr>
              <a:t>Wallace, Steven J.</a:t>
            </a:r>
          </a:p>
        </p:txBody>
      </p:sp>
      <p:sp>
        <p:nvSpPr>
          <p:cNvPr id="6" name="Footer Placeholder 5"/>
          <p:cNvSpPr>
            <a:spLocks noGrp="1"/>
          </p:cNvSpPr>
          <p:nvPr>
            <p:ph type="ftr" sz="quarter" idx="12"/>
          </p:nvPr>
        </p:nvSpPr>
        <p:spPr/>
        <p:txBody>
          <a:bodyPr/>
          <a:lstStyle/>
          <a:p>
            <a:r>
              <a:rPr lang="en-US">
                <a:solidFill>
                  <a:prstClr val="black"/>
                </a:solidFill>
              </a:rPr>
              <a:t>www.revelationandcreation.com</a:t>
            </a:r>
          </a:p>
        </p:txBody>
      </p:sp>
      <p:sp>
        <p:nvSpPr>
          <p:cNvPr id="7" name="Slide Number Placeholder 6"/>
          <p:cNvSpPr>
            <a:spLocks noGrp="1"/>
          </p:cNvSpPr>
          <p:nvPr>
            <p:ph type="sldNum" sz="quarter" idx="13"/>
          </p:nvPr>
        </p:nvSpPr>
        <p:spPr/>
        <p:txBody>
          <a:bodyPr/>
          <a:lstStyle/>
          <a:p>
            <a:fld id="{F6B1632F-3D65-4B10-B8FE-CB15CDAE9304}"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3</a:t>
            </a:fld>
            <a:endParaRPr lang="en-US"/>
          </a:p>
        </p:txBody>
      </p:sp>
    </p:spTree>
    <p:extLst>
      <p:ext uri="{BB962C8B-B14F-4D97-AF65-F5344CB8AC3E}">
        <p14:creationId xmlns:p14="http://schemas.microsoft.com/office/powerpoint/2010/main" val="1127766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26</a:t>
            </a:fld>
            <a:endParaRPr lang="en-US"/>
          </a:p>
        </p:txBody>
      </p:sp>
    </p:spTree>
    <p:extLst>
      <p:ext uri="{BB962C8B-B14F-4D97-AF65-F5344CB8AC3E}">
        <p14:creationId xmlns:p14="http://schemas.microsoft.com/office/powerpoint/2010/main" val="1465425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27</a:t>
            </a:fld>
            <a:endParaRPr lang="en-US"/>
          </a:p>
        </p:txBody>
      </p:sp>
    </p:spTree>
    <p:extLst>
      <p:ext uri="{BB962C8B-B14F-4D97-AF65-F5344CB8AC3E}">
        <p14:creationId xmlns:p14="http://schemas.microsoft.com/office/powerpoint/2010/main" val="419892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4</a:t>
            </a:fld>
            <a:endParaRPr lang="en-US"/>
          </a:p>
        </p:txBody>
      </p:sp>
    </p:spTree>
    <p:extLst>
      <p:ext uri="{BB962C8B-B14F-4D97-AF65-F5344CB8AC3E}">
        <p14:creationId xmlns:p14="http://schemas.microsoft.com/office/powerpoint/2010/main" val="70182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5</a:t>
            </a:fld>
            <a:endParaRPr lang="en-US"/>
          </a:p>
        </p:txBody>
      </p:sp>
    </p:spTree>
    <p:extLst>
      <p:ext uri="{BB962C8B-B14F-4D97-AF65-F5344CB8AC3E}">
        <p14:creationId xmlns:p14="http://schemas.microsoft.com/office/powerpoint/2010/main" val="1091551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6</a:t>
            </a:fld>
            <a:endParaRPr lang="en-US"/>
          </a:p>
        </p:txBody>
      </p:sp>
    </p:spTree>
    <p:extLst>
      <p:ext uri="{BB962C8B-B14F-4D97-AF65-F5344CB8AC3E}">
        <p14:creationId xmlns:p14="http://schemas.microsoft.com/office/powerpoint/2010/main" val="361406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9</a:t>
            </a:fld>
            <a:endParaRPr lang="en-US"/>
          </a:p>
        </p:txBody>
      </p:sp>
    </p:spTree>
    <p:extLst>
      <p:ext uri="{BB962C8B-B14F-4D97-AF65-F5344CB8AC3E}">
        <p14:creationId xmlns:p14="http://schemas.microsoft.com/office/powerpoint/2010/main" val="403038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30389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12</a:t>
            </a:fld>
            <a:endParaRPr lang="en-US"/>
          </a:p>
        </p:txBody>
      </p:sp>
    </p:spTree>
    <p:extLst>
      <p:ext uri="{BB962C8B-B14F-4D97-AF65-F5344CB8AC3E}">
        <p14:creationId xmlns:p14="http://schemas.microsoft.com/office/powerpoint/2010/main" val="2244174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t>13</a:t>
            </a:fld>
            <a:endParaRPr lang="en-US"/>
          </a:p>
        </p:txBody>
      </p:sp>
    </p:spTree>
    <p:extLst>
      <p:ext uri="{BB962C8B-B14F-4D97-AF65-F5344CB8AC3E}">
        <p14:creationId xmlns:p14="http://schemas.microsoft.com/office/powerpoint/2010/main" val="3417339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688B6BAE-978F-4C15-9351-B3ED567E37C7}" type="datetimeFigureOut">
              <a:rPr lang="en-US">
                <a:solidFill>
                  <a:srgbClr val="1F497D"/>
                </a:solidFill>
              </a:rPr>
              <a:pPr/>
              <a:t>11/22/2016</a:t>
            </a:fld>
            <a:endParaRPr>
              <a:solidFill>
                <a:srgbClr val="1F497D"/>
              </a:solidFill>
            </a:endParaRPr>
          </a:p>
        </p:txBody>
      </p:sp>
      <p:sp>
        <p:nvSpPr>
          <p:cNvPr id="9" name="Rectangle 14"/>
          <p:cNvSpPr>
            <a:spLocks noGrp="1"/>
          </p:cNvSpPr>
          <p:nvPr>
            <p:ph type="sldNum" sz="quarter" idx="11"/>
          </p:nvPr>
        </p:nvSpPr>
        <p:spPr/>
        <p:txBody>
          <a:bodyPr/>
          <a:lstStyle>
            <a:lvl1pPr>
              <a:defRPr lang="en-US" smtClean="0"/>
            </a:lvl1pPr>
          </a:lstStyle>
          <a:p>
            <a:fld id="{AA0FC402-6E87-4444-BAD8-E8E6EBA6370C}" type="slidenum">
              <a:rPr>
                <a:solidFill>
                  <a:srgbClr val="1F497D"/>
                </a:solidFill>
              </a:rPr>
              <a:pPr/>
              <a:t>‹#›</a:t>
            </a:fld>
            <a:endParaRPr>
              <a:solidFill>
                <a:srgbClr val="1F497D"/>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1F497D"/>
              </a:solidFill>
            </a:endParaRPr>
          </a:p>
        </p:txBody>
      </p:sp>
    </p:spTree>
    <p:extLst>
      <p:ext uri="{BB962C8B-B14F-4D97-AF65-F5344CB8AC3E}">
        <p14:creationId xmlns:p14="http://schemas.microsoft.com/office/powerpoint/2010/main" val="74248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83739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54278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688B6BAE-978F-4C15-9351-B3ED567E37C7}" type="datetimeFigureOut">
              <a:rPr lang="en-US">
                <a:solidFill>
                  <a:srgbClr val="1F497D"/>
                </a:solidFill>
              </a:rPr>
              <a:pPr/>
              <a:t>11/22/2016</a:t>
            </a:fld>
            <a:endParaRPr>
              <a:solidFill>
                <a:srgbClr val="1F497D"/>
              </a:solidFill>
            </a:endParaRPr>
          </a:p>
        </p:txBody>
      </p:sp>
      <p:sp>
        <p:nvSpPr>
          <p:cNvPr id="9" name="Rectangle 14"/>
          <p:cNvSpPr>
            <a:spLocks noGrp="1"/>
          </p:cNvSpPr>
          <p:nvPr>
            <p:ph type="sldNum" sz="quarter" idx="11"/>
          </p:nvPr>
        </p:nvSpPr>
        <p:spPr/>
        <p:txBody>
          <a:bodyPr/>
          <a:lstStyle>
            <a:lvl1pPr>
              <a:defRPr lang="en-US" smtClean="0"/>
            </a:lvl1pPr>
          </a:lstStyle>
          <a:p>
            <a:fld id="{AA0FC402-6E87-4444-BAD8-E8E6EBA6370C}" type="slidenum">
              <a:rPr>
                <a:solidFill>
                  <a:srgbClr val="1F497D"/>
                </a:solidFill>
              </a:rPr>
              <a:pPr/>
              <a:t>‹#›</a:t>
            </a:fld>
            <a:endParaRPr>
              <a:solidFill>
                <a:srgbClr val="1F497D"/>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1F497D"/>
              </a:solidFill>
            </a:endParaRPr>
          </a:p>
        </p:txBody>
      </p:sp>
    </p:spTree>
    <p:extLst>
      <p:ext uri="{BB962C8B-B14F-4D97-AF65-F5344CB8AC3E}">
        <p14:creationId xmlns:p14="http://schemas.microsoft.com/office/powerpoint/2010/main" val="512752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3" name="Rectangle 3"/>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78542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970890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52837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a:t>Click to edit Master title style</a:t>
            </a:r>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8" name="Rectangle 7"/>
          <p:cNvSpPr>
            <a:spLocks noGrp="1"/>
          </p:cNvSpPr>
          <p:nvPr>
            <p:ph type="ftr" sz="quarter" idx="11"/>
          </p:nvPr>
        </p:nvSpPr>
        <p:spPr/>
        <p:txBody>
          <a:bodyPr/>
          <a:lstStyle/>
          <a:p>
            <a:endParaRPr>
              <a:solidFill>
                <a:srgbClr val="1F497D"/>
              </a:solidFill>
            </a:endParaRPr>
          </a:p>
        </p:txBody>
      </p:sp>
      <p:sp>
        <p:nvSpPr>
          <p:cNvPr id="9" name="Rectangle 8"/>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72173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a:t>Click to edit Master title style</a:t>
            </a:r>
          </a:p>
        </p:txBody>
      </p:sp>
      <p:sp>
        <p:nvSpPr>
          <p:cNvPr id="3" name="Rectangle 3"/>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4" name="Rectangle 4"/>
          <p:cNvSpPr>
            <a:spLocks noGrp="1"/>
          </p:cNvSpPr>
          <p:nvPr>
            <p:ph type="ftr" sz="quarter" idx="11"/>
          </p:nvPr>
        </p:nvSpPr>
        <p:spPr/>
        <p:txBody>
          <a:bodyPr/>
          <a:lstStyle/>
          <a:p>
            <a:endParaRPr>
              <a:solidFill>
                <a:srgbClr val="1F497D"/>
              </a:solidFill>
            </a:endParaRPr>
          </a:p>
        </p:txBody>
      </p:sp>
      <p:sp>
        <p:nvSpPr>
          <p:cNvPr id="5" name="Rectangle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550534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3" name="Rectangle 3"/>
          <p:cNvSpPr>
            <a:spLocks noGrp="1"/>
          </p:cNvSpPr>
          <p:nvPr>
            <p:ph type="ftr" sz="quarter" idx="11"/>
          </p:nvPr>
        </p:nvSpPr>
        <p:spPr/>
        <p:txBody>
          <a:bodyPr/>
          <a:lstStyle/>
          <a:p>
            <a:endParaRPr>
              <a:solidFill>
                <a:srgbClr val="1F497D"/>
              </a:solidFill>
            </a:endParaRPr>
          </a:p>
        </p:txBody>
      </p:sp>
      <p:sp>
        <p:nvSpPr>
          <p:cNvPr id="4" name="Rectangle 4"/>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382223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a:t>Click to edit Master title style</a:t>
            </a:r>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18400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3" name="Rectangle 3"/>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035160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4F81BD"/>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a:t>Click to edit Master text styles</a:t>
            </a:r>
          </a:p>
        </p:txBody>
      </p:sp>
      <p:sp>
        <p:nvSpPr>
          <p:cNvPr id="5" name="Rectangle 5"/>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6" name="Rectangle 6"/>
          <p:cNvSpPr>
            <a:spLocks noGrp="1"/>
          </p:cNvSpPr>
          <p:nvPr>
            <p:ph type="ftr" sz="quarter" idx="11"/>
          </p:nvPr>
        </p:nvSpPr>
        <p:spPr/>
        <p:txBody>
          <a:bodyPr/>
          <a:lstStyle/>
          <a:p>
            <a:endParaRPr>
              <a:solidFill>
                <a:srgbClr val="1F497D"/>
              </a:solidFill>
            </a:endParaRPr>
          </a:p>
        </p:txBody>
      </p:sp>
      <p:sp>
        <p:nvSpPr>
          <p:cNvPr id="7" name="Rectangle 7"/>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263152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99365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935200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688B6BAE-978F-4C15-9351-B3ED567E37C7}" type="datetimeFigureOut">
              <a:rPr lang="en-US">
                <a:solidFill>
                  <a:srgbClr val="1F497D"/>
                </a:solidFill>
              </a:rPr>
              <a:pPr/>
              <a:t>11/22/2016</a:t>
            </a:fld>
            <a:endParaRPr>
              <a:solidFill>
                <a:srgbClr val="1F497D"/>
              </a:solidFill>
            </a:endParaRPr>
          </a:p>
        </p:txBody>
      </p:sp>
      <p:sp>
        <p:nvSpPr>
          <p:cNvPr id="9" name="Rectangle 14"/>
          <p:cNvSpPr>
            <a:spLocks noGrp="1"/>
          </p:cNvSpPr>
          <p:nvPr>
            <p:ph type="sldNum" sz="quarter" idx="11"/>
          </p:nvPr>
        </p:nvSpPr>
        <p:spPr/>
        <p:txBody>
          <a:bodyPr/>
          <a:lstStyle>
            <a:lvl1pPr>
              <a:defRPr lang="en-US" smtClean="0"/>
            </a:lvl1pPr>
          </a:lstStyle>
          <a:p>
            <a:fld id="{AA0FC402-6E87-4444-BAD8-E8E6EBA6370C}" type="slidenum">
              <a:rPr>
                <a:solidFill>
                  <a:srgbClr val="1F497D"/>
                </a:solidFill>
              </a:rPr>
              <a:pPr/>
              <a:t>‹#›</a:t>
            </a:fld>
            <a:endParaRPr>
              <a:solidFill>
                <a:srgbClr val="1F497D"/>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1F497D"/>
              </a:solidFill>
            </a:endParaRPr>
          </a:p>
        </p:txBody>
      </p:sp>
    </p:spTree>
    <p:extLst>
      <p:ext uri="{BB962C8B-B14F-4D97-AF65-F5344CB8AC3E}">
        <p14:creationId xmlns:p14="http://schemas.microsoft.com/office/powerpoint/2010/main" val="1156421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3" name="Rectangle 3"/>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174449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23665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810126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a:t>Click to edit Master title style</a:t>
            </a:r>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8" name="Rectangle 7"/>
          <p:cNvSpPr>
            <a:spLocks noGrp="1"/>
          </p:cNvSpPr>
          <p:nvPr>
            <p:ph type="ftr" sz="quarter" idx="11"/>
          </p:nvPr>
        </p:nvSpPr>
        <p:spPr/>
        <p:txBody>
          <a:bodyPr/>
          <a:lstStyle/>
          <a:p>
            <a:endParaRPr>
              <a:solidFill>
                <a:srgbClr val="1F497D"/>
              </a:solidFill>
            </a:endParaRPr>
          </a:p>
        </p:txBody>
      </p:sp>
      <p:sp>
        <p:nvSpPr>
          <p:cNvPr id="9" name="Rectangle 8"/>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297351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a:t>Click to edit Master title style</a:t>
            </a:r>
          </a:p>
        </p:txBody>
      </p:sp>
      <p:sp>
        <p:nvSpPr>
          <p:cNvPr id="3" name="Rectangle 3"/>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4" name="Rectangle 4"/>
          <p:cNvSpPr>
            <a:spLocks noGrp="1"/>
          </p:cNvSpPr>
          <p:nvPr>
            <p:ph type="ftr" sz="quarter" idx="11"/>
          </p:nvPr>
        </p:nvSpPr>
        <p:spPr/>
        <p:txBody>
          <a:bodyPr/>
          <a:lstStyle/>
          <a:p>
            <a:endParaRPr>
              <a:solidFill>
                <a:srgbClr val="1F497D"/>
              </a:solidFill>
            </a:endParaRPr>
          </a:p>
        </p:txBody>
      </p:sp>
      <p:sp>
        <p:nvSpPr>
          <p:cNvPr id="5" name="Rectangle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446576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3" name="Rectangle 3"/>
          <p:cNvSpPr>
            <a:spLocks noGrp="1"/>
          </p:cNvSpPr>
          <p:nvPr>
            <p:ph type="ftr" sz="quarter" idx="11"/>
          </p:nvPr>
        </p:nvSpPr>
        <p:spPr/>
        <p:txBody>
          <a:bodyPr/>
          <a:lstStyle/>
          <a:p>
            <a:endParaRPr>
              <a:solidFill>
                <a:srgbClr val="1F497D"/>
              </a:solidFill>
            </a:endParaRPr>
          </a:p>
        </p:txBody>
      </p:sp>
      <p:sp>
        <p:nvSpPr>
          <p:cNvPr id="4" name="Rectangle 4"/>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55315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474615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a:t>Click to edit Master title style</a:t>
            </a:r>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638345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4F81BD"/>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a:t>Click to edit Master text styles</a:t>
            </a:r>
          </a:p>
        </p:txBody>
      </p:sp>
      <p:sp>
        <p:nvSpPr>
          <p:cNvPr id="5" name="Rectangle 5"/>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6" name="Rectangle 6"/>
          <p:cNvSpPr>
            <a:spLocks noGrp="1"/>
          </p:cNvSpPr>
          <p:nvPr>
            <p:ph type="ftr" sz="quarter" idx="11"/>
          </p:nvPr>
        </p:nvSpPr>
        <p:spPr/>
        <p:txBody>
          <a:bodyPr/>
          <a:lstStyle/>
          <a:p>
            <a:endParaRPr>
              <a:solidFill>
                <a:srgbClr val="1F497D"/>
              </a:solidFill>
            </a:endParaRPr>
          </a:p>
        </p:txBody>
      </p:sp>
      <p:sp>
        <p:nvSpPr>
          <p:cNvPr id="7" name="Rectangle 7"/>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245976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705677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459476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609600"/>
            <a:ext cx="7772400" cy="1066800"/>
          </a:xfrm>
          <a:noFill/>
        </p:spPr>
        <p:txBody>
          <a:bodyPr/>
          <a:lstStyle>
            <a:lvl1pPr>
              <a:defRPr>
                <a:solidFill>
                  <a:srgbClr val="FFFF00"/>
                </a:solidFill>
              </a:defRPr>
            </a:lvl1pPr>
          </a:lstStyle>
          <a:p>
            <a:r>
              <a:rPr lang="en-US"/>
              <a:t>Click to edit Master title style</a:t>
            </a:r>
          </a:p>
        </p:txBody>
      </p:sp>
      <p:sp>
        <p:nvSpPr>
          <p:cNvPr id="101379" name="Rectangle 3"/>
          <p:cNvSpPr>
            <a:spLocks noGrp="1" noChangeArrowheads="1"/>
          </p:cNvSpPr>
          <p:nvPr>
            <p:ph type="subTitle" idx="1"/>
          </p:nvPr>
        </p:nvSpPr>
        <p:spPr>
          <a:xfrm>
            <a:off x="381000" y="4495800"/>
            <a:ext cx="8534400" cy="1981200"/>
          </a:xfrm>
        </p:spPr>
        <p:txBody>
          <a:bodyPr/>
          <a:lstStyle>
            <a:lvl1pPr marL="0" indent="0" algn="ctr">
              <a:defRPr sz="4000">
                <a:solidFill>
                  <a:schemeClr val="tx1"/>
                </a:solidFill>
              </a:defRPr>
            </a:lvl1pPr>
          </a:lstStyle>
          <a:p>
            <a:r>
              <a:rPr lang="en-US"/>
              <a:t>Click to edit Master subtitle style</a:t>
            </a:r>
          </a:p>
        </p:txBody>
      </p:sp>
    </p:spTree>
    <p:extLst>
      <p:ext uri="{BB962C8B-B14F-4D97-AF65-F5344CB8AC3E}">
        <p14:creationId xmlns:p14="http://schemas.microsoft.com/office/powerpoint/2010/main" val="3281029533"/>
      </p:ext>
    </p:extLst>
  </p:cSld>
  <p:clrMapOvr>
    <a:masterClrMapping/>
  </p:clrMapOvr>
  <p:transition>
    <p:randomBar dir="vert"/>
    <p:sndAc>
      <p:stSnd>
        <p:snd r:embed="rId1" name="SPKGLISS.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E4D1619-C50D-4AC5-9855-701BAAE6538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048078206"/>
      </p:ext>
    </p:extLst>
  </p:cSld>
  <p:clrMapOvr>
    <a:masterClrMapping/>
  </p:clrMapOvr>
  <p:transition>
    <p:randomBar dir="vert"/>
    <p:sndAc>
      <p:stSnd>
        <p:snd r:embed="rId1" name="SPKGLISS.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2376193-283F-48E2-BF1C-2FF7668F121D}"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719258486"/>
      </p:ext>
    </p:extLst>
  </p:cSld>
  <p:clrMapOvr>
    <a:masterClrMapping/>
  </p:clrMapOvr>
  <p:transition>
    <p:randomBar dir="vert"/>
    <p:sndAc>
      <p:stSnd>
        <p:snd r:embed="rId1" name="SPKGLISS.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94AF5C58-AACE-4E37-A82D-D849376804CD}"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005527092"/>
      </p:ext>
    </p:extLst>
  </p:cSld>
  <p:clrMapOvr>
    <a:masterClrMapping/>
  </p:clrMapOvr>
  <p:transition>
    <p:randomBar dir="vert"/>
    <p:sndAc>
      <p:stSnd>
        <p:snd r:embed="rId1" name="SPKGLISS.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8" name="Footer Placeholder 7"/>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9" name="Slide Number Placeholder 8"/>
          <p:cNvSpPr>
            <a:spLocks noGrp="1"/>
          </p:cNvSpPr>
          <p:nvPr>
            <p:ph type="sldNum" sz="quarter" idx="12"/>
          </p:nvPr>
        </p:nvSpPr>
        <p:spPr/>
        <p:txBody>
          <a:bodyPr/>
          <a:lstStyle>
            <a:lvl1pPr>
              <a:defRPr/>
            </a:lvl1pPr>
          </a:lstStyle>
          <a:p>
            <a:pPr eaLnBrk="0" fontAlgn="base" hangingPunct="0">
              <a:spcBef>
                <a:spcPct val="0"/>
              </a:spcBef>
              <a:spcAft>
                <a:spcPct val="0"/>
              </a:spcAft>
            </a:pPr>
            <a:fld id="{7CAC27A3-D66F-46A0-A813-E38A9EACE047}"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4221350078"/>
      </p:ext>
    </p:extLst>
  </p:cSld>
  <p:clrMapOvr>
    <a:masterClrMapping/>
  </p:clrMapOvr>
  <p:transition>
    <p:randomBar dir="vert"/>
    <p:sndAc>
      <p:stSnd>
        <p:snd r:embed="rId1" name="SPKGLISS.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4" name="Footer Placeholder 3"/>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Slide Number Placeholder 4"/>
          <p:cNvSpPr>
            <a:spLocks noGrp="1"/>
          </p:cNvSpPr>
          <p:nvPr>
            <p:ph type="sldNum" sz="quarter" idx="12"/>
          </p:nvPr>
        </p:nvSpPr>
        <p:spPr/>
        <p:txBody>
          <a:bodyPr/>
          <a:lstStyle>
            <a:lvl1pPr>
              <a:defRPr/>
            </a:lvl1pPr>
          </a:lstStyle>
          <a:p>
            <a:pPr eaLnBrk="0" fontAlgn="base" hangingPunct="0">
              <a:spcBef>
                <a:spcPct val="0"/>
              </a:spcBef>
              <a:spcAft>
                <a:spcPct val="0"/>
              </a:spcAft>
            </a:pPr>
            <a:fld id="{FEB3C8A7-136B-4DBB-8919-B95813EB2470}"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3178889705"/>
      </p:ext>
    </p:extLst>
  </p:cSld>
  <p:clrMapOvr>
    <a:masterClrMapping/>
  </p:clrMapOvr>
  <p:transition>
    <p:randomBar dir="vert"/>
    <p:sndAc>
      <p:stSnd>
        <p:snd r:embed="rId1" name="SPKGLIS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374169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3" name="Footer Placeholder 2"/>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4" name="Slide Number Placeholder 3"/>
          <p:cNvSpPr>
            <a:spLocks noGrp="1"/>
          </p:cNvSpPr>
          <p:nvPr>
            <p:ph type="sldNum" sz="quarter" idx="12"/>
          </p:nvPr>
        </p:nvSpPr>
        <p:spPr/>
        <p:txBody>
          <a:bodyPr/>
          <a:lstStyle>
            <a:lvl1pPr>
              <a:defRPr/>
            </a:lvl1pPr>
          </a:lstStyle>
          <a:p>
            <a:pPr eaLnBrk="0" fontAlgn="base" hangingPunct="0">
              <a:spcBef>
                <a:spcPct val="0"/>
              </a:spcBef>
              <a:spcAft>
                <a:spcPct val="0"/>
              </a:spcAft>
            </a:pPr>
            <a:fld id="{A2F97606-CF1A-4702-B2BA-E82416EB403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256017164"/>
      </p:ext>
    </p:extLst>
  </p:cSld>
  <p:clrMapOvr>
    <a:masterClrMapping/>
  </p:clrMapOvr>
  <p:transition>
    <p:randomBar dir="vert"/>
    <p:sndAc>
      <p:stSnd>
        <p:snd r:embed="rId1" name="SPKGLISS.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C36650C2-7EBF-47B2-A30F-F0DA6918A565}"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293735562"/>
      </p:ext>
    </p:extLst>
  </p:cSld>
  <p:clrMapOvr>
    <a:masterClrMapping/>
  </p:clrMapOvr>
  <p:transition>
    <p:randomBar dir="vert"/>
    <p:sndAc>
      <p:stSnd>
        <p:snd r:embed="rId1" name="SPKGLISS.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46876D8C-ED76-4997-8A85-75F4EE0D1CB6}"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423956775"/>
      </p:ext>
    </p:extLst>
  </p:cSld>
  <p:clrMapOvr>
    <a:masterClrMapping/>
  </p:clrMapOvr>
  <p:transition>
    <p:randomBar dir="vert"/>
    <p:sndAc>
      <p:stSnd>
        <p:snd r:embed="rId1" name="SPKGLISS.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D328F45D-EAB3-43FF-AA28-20A767148B91}"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781361382"/>
      </p:ext>
    </p:extLst>
  </p:cSld>
  <p:clrMapOvr>
    <a:masterClrMapping/>
  </p:clrMapOvr>
  <p:transition>
    <p:randomBar dir="vert"/>
    <p:sndAc>
      <p:stSnd>
        <p:snd r:embed="rId1" name="SPKGLISS.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63055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C4080306-BBB2-4271-871C-141D47569965}"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076406749"/>
      </p:ext>
    </p:extLst>
  </p:cSld>
  <p:clrMapOvr>
    <a:masterClrMapping/>
  </p:clrMapOvr>
  <p:transition>
    <p:randomBar dir="vert"/>
    <p:sndAc>
      <p:stSnd>
        <p:snd r:embed="rId1" name="SPKGLISS.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a:t>Click to edit Master title style</a:t>
            </a:r>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9025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59442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645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53147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7334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a:t>Click to edit Master title style</a:t>
            </a:r>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8" name="Rectangle 7"/>
          <p:cNvSpPr>
            <a:spLocks noGrp="1"/>
          </p:cNvSpPr>
          <p:nvPr>
            <p:ph type="ftr" sz="quarter" idx="11"/>
          </p:nvPr>
        </p:nvSpPr>
        <p:spPr/>
        <p:txBody>
          <a:bodyPr/>
          <a:lstStyle/>
          <a:p>
            <a:endParaRPr>
              <a:solidFill>
                <a:srgbClr val="1F497D"/>
              </a:solidFill>
            </a:endParaRPr>
          </a:p>
        </p:txBody>
      </p:sp>
      <p:sp>
        <p:nvSpPr>
          <p:cNvPr id="9" name="Rectangle 8"/>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0674893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852287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65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674916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702537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449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3237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a:t>Click to edit Master title style</a:t>
            </a:r>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360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30590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8207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7238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a:t>Click to edit Master title style</a:t>
            </a:r>
          </a:p>
        </p:txBody>
      </p:sp>
      <p:sp>
        <p:nvSpPr>
          <p:cNvPr id="3" name="Rectangle 3"/>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4" name="Rectangle 4"/>
          <p:cNvSpPr>
            <a:spLocks noGrp="1"/>
          </p:cNvSpPr>
          <p:nvPr>
            <p:ph type="ftr" sz="quarter" idx="11"/>
          </p:nvPr>
        </p:nvSpPr>
        <p:spPr/>
        <p:txBody>
          <a:bodyPr/>
          <a:lstStyle/>
          <a:p>
            <a:endParaRPr>
              <a:solidFill>
                <a:srgbClr val="1F497D"/>
              </a:solidFill>
            </a:endParaRPr>
          </a:p>
        </p:txBody>
      </p:sp>
      <p:sp>
        <p:nvSpPr>
          <p:cNvPr id="5" name="Rectangle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2164329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178964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864177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013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55362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681534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4359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6107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DCB4FF-CA0A-4E41-BF8B-6740DE6DEE0B}"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2396737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DCB4FF-CA0A-4E41-BF8B-6740DE6DEE0B}"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22830009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DCB4FF-CA0A-4E41-BF8B-6740DE6DEE0B}"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3281811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3" name="Rectangle 3"/>
          <p:cNvSpPr>
            <a:spLocks noGrp="1"/>
          </p:cNvSpPr>
          <p:nvPr>
            <p:ph type="ftr" sz="quarter" idx="11"/>
          </p:nvPr>
        </p:nvSpPr>
        <p:spPr/>
        <p:txBody>
          <a:bodyPr/>
          <a:lstStyle/>
          <a:p>
            <a:endParaRPr>
              <a:solidFill>
                <a:srgbClr val="1F497D"/>
              </a:solidFill>
            </a:endParaRPr>
          </a:p>
        </p:txBody>
      </p:sp>
      <p:sp>
        <p:nvSpPr>
          <p:cNvPr id="4" name="Rectangle 4"/>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3182481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DCB4FF-CA0A-4E41-BF8B-6740DE6DEE0B}"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25625329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DCB4FF-CA0A-4E41-BF8B-6740DE6DEE0B}" type="datetimeFigureOut">
              <a:rPr lang="en-US" smtClean="0"/>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827571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DCB4FF-CA0A-4E41-BF8B-6740DE6DEE0B}" type="datetimeFigureOut">
              <a:rPr lang="en-US" smtClean="0"/>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3445937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CB4FF-CA0A-4E41-BF8B-6740DE6DEE0B}" type="datetimeFigureOut">
              <a:rPr lang="en-US" smtClean="0"/>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17291239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DCB4FF-CA0A-4E41-BF8B-6740DE6DEE0B}"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4118271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DCB4FF-CA0A-4E41-BF8B-6740DE6DEE0B}"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8187488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DCB4FF-CA0A-4E41-BF8B-6740DE6DEE0B}"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30878167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DCB4FF-CA0A-4E41-BF8B-6740DE6DEE0B}"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97FD1-6C36-42E3-99D0-460C62AC4883}" type="slidenum">
              <a:rPr lang="en-US" smtClean="0"/>
              <a:t>‹#›</a:t>
            </a:fld>
            <a:endParaRPr lang="en-US"/>
          </a:p>
        </p:txBody>
      </p:sp>
    </p:spTree>
    <p:extLst>
      <p:ext uri="{BB962C8B-B14F-4D97-AF65-F5344CB8AC3E}">
        <p14:creationId xmlns:p14="http://schemas.microsoft.com/office/powerpoint/2010/main" val="104230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a:t>Click to edit Master title style</a:t>
            </a:r>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58956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4F81BD"/>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a:t>Click to edit Master text styles</a:t>
            </a:r>
          </a:p>
        </p:txBody>
      </p:sp>
      <p:sp>
        <p:nvSpPr>
          <p:cNvPr id="5" name="Rectangle 5"/>
          <p:cNvSpPr>
            <a:spLocks noGrp="1"/>
          </p:cNvSpPr>
          <p:nvPr>
            <p:ph type="dt" sz="half" idx="10"/>
          </p:nvPr>
        </p:nvSpPr>
        <p:spPr/>
        <p:txBody>
          <a:bodyPr/>
          <a:lstStyle/>
          <a:p>
            <a:fld id="{688B6BAE-978F-4C15-9351-B3ED567E37C7}" type="datetimeFigureOut">
              <a:rPr lang="en-US">
                <a:solidFill>
                  <a:srgbClr val="1F497D"/>
                </a:solidFill>
              </a:rPr>
              <a:pPr/>
              <a:t>11/22/2016</a:t>
            </a:fld>
            <a:endParaRPr>
              <a:solidFill>
                <a:srgbClr val="1F497D"/>
              </a:solidFill>
            </a:endParaRPr>
          </a:p>
        </p:txBody>
      </p:sp>
      <p:sp>
        <p:nvSpPr>
          <p:cNvPr id="6" name="Rectangle 6"/>
          <p:cNvSpPr>
            <a:spLocks noGrp="1"/>
          </p:cNvSpPr>
          <p:nvPr>
            <p:ph type="ftr" sz="quarter" idx="11"/>
          </p:nvPr>
        </p:nvSpPr>
        <p:spPr/>
        <p:txBody>
          <a:bodyPr/>
          <a:lstStyle/>
          <a:p>
            <a:endParaRPr>
              <a:solidFill>
                <a:srgbClr val="1F497D"/>
              </a:solidFill>
            </a:endParaRPr>
          </a:p>
        </p:txBody>
      </p:sp>
      <p:sp>
        <p:nvSpPr>
          <p:cNvPr id="7" name="Rectangle 7"/>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50931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688B6BAE-978F-4C15-9351-B3ED567E37C7}" type="datetimeFigureOut">
              <a:rPr lang="en-US">
                <a:solidFill>
                  <a:srgbClr val="1F497D"/>
                </a:solidFill>
              </a:rPr>
              <a:pPr/>
              <a:t>11/22/2016</a:t>
            </a:fld>
            <a:endParaRPr>
              <a:solidFill>
                <a:srgbClr val="1F497D"/>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1F497D"/>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115368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rgbClr val="C00000"/>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rgbClr val="C00000"/>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688B6BAE-978F-4C15-9351-B3ED567E37C7}" type="datetimeFigureOut">
              <a:rPr lang="en-US">
                <a:solidFill>
                  <a:srgbClr val="1F497D"/>
                </a:solidFill>
              </a:rPr>
              <a:pPr/>
              <a:t>11/22/2016</a:t>
            </a:fld>
            <a:endParaRPr>
              <a:solidFill>
                <a:srgbClr val="1F497D"/>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1F497D"/>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493482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688B6BAE-978F-4C15-9351-B3ED567E37C7}" type="datetimeFigureOut">
              <a:rPr lang="en-US">
                <a:solidFill>
                  <a:srgbClr val="1F497D"/>
                </a:solidFill>
              </a:rPr>
              <a:pPr/>
              <a:t>11/22/2016</a:t>
            </a:fld>
            <a:endParaRPr>
              <a:solidFill>
                <a:srgbClr val="1F497D"/>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1F497D"/>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5044616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304800" y="228600"/>
            <a:ext cx="8610600" cy="990600"/>
          </a:xfrm>
          <a:prstGeom prst="rect">
            <a:avLst/>
          </a:prstGeom>
          <a:gradFill rotWithShape="0">
            <a:gsLst>
              <a:gs pos="0">
                <a:srgbClr val="003300"/>
              </a:gs>
              <a:gs pos="50000">
                <a:schemeClr val="tx2"/>
              </a:gs>
              <a:gs pos="100000">
                <a:srgbClr val="003300"/>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5" name="Rectangle 3"/>
          <p:cNvSpPr>
            <a:spLocks noGrp="1" noChangeArrowheads="1"/>
          </p:cNvSpPr>
          <p:nvPr>
            <p:ph type="body" idx="1"/>
          </p:nvPr>
        </p:nvSpPr>
        <p:spPr bwMode="auto">
          <a:xfrm>
            <a:off x="304800" y="1447800"/>
            <a:ext cx="8610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hlink"/>
                </a:solidFill>
              </a:defRPr>
            </a:lvl1pPr>
          </a:lstStyle>
          <a:p>
            <a:pPr eaLnBrk="0" fontAlgn="base" hangingPunct="0">
              <a:spcBef>
                <a:spcPct val="0"/>
              </a:spcBef>
              <a:spcAft>
                <a:spcPct val="0"/>
              </a:spcAft>
            </a:pPr>
            <a:endParaRPr lang="en-US">
              <a:solidFill>
                <a:srgbClr val="CCCCFF"/>
              </a:solidFill>
            </a:endParaRPr>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hlink"/>
                </a:solidFill>
              </a:defRPr>
            </a:lvl1pPr>
          </a:lstStyle>
          <a:p>
            <a:pPr eaLnBrk="0" fontAlgn="base" hangingPunct="0">
              <a:spcBef>
                <a:spcPct val="0"/>
              </a:spcBef>
              <a:spcAft>
                <a:spcPct val="0"/>
              </a:spcAft>
            </a:pPr>
            <a:endParaRPr lang="en-US">
              <a:solidFill>
                <a:srgbClr val="CCCCFF"/>
              </a:solidFill>
            </a:endParaRPr>
          </a:p>
        </p:txBody>
      </p:sp>
      <p:sp>
        <p:nvSpPr>
          <p:cNvPr id="1003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hlink"/>
                </a:solidFill>
              </a:defRPr>
            </a:lvl1pPr>
          </a:lstStyle>
          <a:p>
            <a:pPr eaLnBrk="0" fontAlgn="base" hangingPunct="0">
              <a:spcBef>
                <a:spcPct val="0"/>
              </a:spcBef>
              <a:spcAft>
                <a:spcPct val="0"/>
              </a:spcAft>
            </a:pPr>
            <a:fld id="{54DB824C-EEBA-4AB5-801A-23EE54C3F9D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4175131814"/>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Bar dir="vert"/>
    <p:sndAc>
      <p:stSnd>
        <p:snd r:embed="rId13" name="SPKGLISS.WAV"/>
      </p:stSnd>
    </p:sndAc>
  </p:transition>
  <p:txStyles>
    <p:titleStyle>
      <a:lvl1pPr algn="ctr" rtl="0" eaLnBrk="0" fontAlgn="base" hangingPunct="0">
        <a:spcBef>
          <a:spcPct val="0"/>
        </a:spcBef>
        <a:spcAft>
          <a:spcPct val="0"/>
        </a:spcAft>
        <a:defRPr sz="4400">
          <a:solidFill>
            <a:srgbClr val="003300"/>
          </a:solidFill>
          <a:latin typeface="+mj-lt"/>
          <a:ea typeface="+mj-ea"/>
          <a:cs typeface="+mj-cs"/>
        </a:defRPr>
      </a:lvl1pPr>
      <a:lvl2pPr algn="ctr" rtl="0" eaLnBrk="0" fontAlgn="base" hangingPunct="0">
        <a:spcBef>
          <a:spcPct val="0"/>
        </a:spcBef>
        <a:spcAft>
          <a:spcPct val="0"/>
        </a:spcAft>
        <a:defRPr sz="4400">
          <a:solidFill>
            <a:srgbClr val="003300"/>
          </a:solidFill>
          <a:latin typeface="Times New Roman" pitchFamily="18" charset="0"/>
        </a:defRPr>
      </a:lvl2pPr>
      <a:lvl3pPr algn="ctr" rtl="0" eaLnBrk="0" fontAlgn="base" hangingPunct="0">
        <a:spcBef>
          <a:spcPct val="0"/>
        </a:spcBef>
        <a:spcAft>
          <a:spcPct val="0"/>
        </a:spcAft>
        <a:defRPr sz="4400">
          <a:solidFill>
            <a:srgbClr val="003300"/>
          </a:solidFill>
          <a:latin typeface="Times New Roman" pitchFamily="18" charset="0"/>
        </a:defRPr>
      </a:lvl3pPr>
      <a:lvl4pPr algn="ctr" rtl="0" eaLnBrk="0" fontAlgn="base" hangingPunct="0">
        <a:spcBef>
          <a:spcPct val="0"/>
        </a:spcBef>
        <a:spcAft>
          <a:spcPct val="0"/>
        </a:spcAft>
        <a:defRPr sz="4400">
          <a:solidFill>
            <a:srgbClr val="003300"/>
          </a:solidFill>
          <a:latin typeface="Times New Roman" pitchFamily="18" charset="0"/>
        </a:defRPr>
      </a:lvl4pPr>
      <a:lvl5pPr algn="ctr" rtl="0" eaLnBrk="0" fontAlgn="base" hangingPunct="0">
        <a:spcBef>
          <a:spcPct val="0"/>
        </a:spcBef>
        <a:spcAft>
          <a:spcPct val="0"/>
        </a:spcAft>
        <a:defRPr sz="4400">
          <a:solidFill>
            <a:srgbClr val="003300"/>
          </a:solidFill>
          <a:latin typeface="Times New Roman" pitchFamily="18" charset="0"/>
        </a:defRPr>
      </a:lvl5pPr>
      <a:lvl6pPr marL="457200" algn="ctr" rtl="0" eaLnBrk="0" fontAlgn="base" hangingPunct="0">
        <a:spcBef>
          <a:spcPct val="0"/>
        </a:spcBef>
        <a:spcAft>
          <a:spcPct val="0"/>
        </a:spcAft>
        <a:defRPr sz="4400">
          <a:solidFill>
            <a:srgbClr val="003300"/>
          </a:solidFill>
          <a:latin typeface="Times New Roman" pitchFamily="18" charset="0"/>
        </a:defRPr>
      </a:lvl6pPr>
      <a:lvl7pPr marL="914400" algn="ctr" rtl="0" eaLnBrk="0" fontAlgn="base" hangingPunct="0">
        <a:spcBef>
          <a:spcPct val="0"/>
        </a:spcBef>
        <a:spcAft>
          <a:spcPct val="0"/>
        </a:spcAft>
        <a:defRPr sz="4400">
          <a:solidFill>
            <a:srgbClr val="003300"/>
          </a:solidFill>
          <a:latin typeface="Times New Roman" pitchFamily="18" charset="0"/>
        </a:defRPr>
      </a:lvl7pPr>
      <a:lvl8pPr marL="1371600" algn="ctr" rtl="0" eaLnBrk="0" fontAlgn="base" hangingPunct="0">
        <a:spcBef>
          <a:spcPct val="0"/>
        </a:spcBef>
        <a:spcAft>
          <a:spcPct val="0"/>
        </a:spcAft>
        <a:defRPr sz="4400">
          <a:solidFill>
            <a:srgbClr val="003300"/>
          </a:solidFill>
          <a:latin typeface="Times New Roman" pitchFamily="18" charset="0"/>
        </a:defRPr>
      </a:lvl8pPr>
      <a:lvl9pPr marL="1828800" algn="ctr" rtl="0" eaLnBrk="0" fontAlgn="base" hangingPunct="0">
        <a:spcBef>
          <a:spcPct val="0"/>
        </a:spcBef>
        <a:spcAft>
          <a:spcPct val="0"/>
        </a:spcAft>
        <a:defRPr sz="4400">
          <a:solidFill>
            <a:srgbClr val="003300"/>
          </a:solidFill>
          <a:latin typeface="Times New Roman" pitchFamily="18" charset="0"/>
        </a:defRPr>
      </a:lvl9pPr>
    </p:titleStyle>
    <p:bodyStyle>
      <a:lvl1pPr marL="342900" indent="-342900" algn="l" rtl="0" eaLnBrk="0" fontAlgn="base" hangingPunct="0">
        <a:spcBef>
          <a:spcPct val="0"/>
        </a:spcBef>
        <a:spcAft>
          <a:spcPct val="0"/>
        </a:spcAft>
        <a:defRPr sz="4800">
          <a:solidFill>
            <a:schemeClr val="hlink"/>
          </a:solidFill>
          <a:latin typeface="+mn-lt"/>
          <a:ea typeface="+mn-ea"/>
          <a:cs typeface="+mn-cs"/>
        </a:defRPr>
      </a:lvl1pPr>
      <a:lvl2pPr marL="742950" indent="-285750" algn="l" rtl="0" eaLnBrk="0" fontAlgn="base" hangingPunct="0">
        <a:spcBef>
          <a:spcPct val="0"/>
        </a:spcBef>
        <a:spcAft>
          <a:spcPct val="0"/>
        </a:spcAft>
        <a:defRPr sz="4400">
          <a:solidFill>
            <a:schemeClr val="hlink"/>
          </a:solidFill>
          <a:latin typeface="+mn-lt"/>
        </a:defRPr>
      </a:lvl2pPr>
      <a:lvl3pPr marL="1143000" indent="-228600" algn="l" rtl="0" eaLnBrk="0" fontAlgn="base" hangingPunct="0">
        <a:spcBef>
          <a:spcPct val="0"/>
        </a:spcBef>
        <a:spcAft>
          <a:spcPct val="0"/>
        </a:spcAft>
        <a:defRPr sz="4000">
          <a:solidFill>
            <a:schemeClr val="hlink"/>
          </a:solidFill>
          <a:latin typeface="+mn-lt"/>
        </a:defRPr>
      </a:lvl3pPr>
      <a:lvl4pPr marL="1600200" indent="-228600" algn="l" rtl="0" eaLnBrk="0" fontAlgn="base" hangingPunct="0">
        <a:spcBef>
          <a:spcPct val="0"/>
        </a:spcBef>
        <a:spcAft>
          <a:spcPct val="0"/>
        </a:spcAft>
        <a:defRPr sz="3600">
          <a:solidFill>
            <a:schemeClr val="hlink"/>
          </a:solidFill>
          <a:latin typeface="+mn-lt"/>
        </a:defRPr>
      </a:lvl4pPr>
      <a:lvl5pPr marL="2057400" indent="-228600" algn="l" rtl="0" eaLnBrk="0" fontAlgn="base" hangingPunct="0">
        <a:spcBef>
          <a:spcPct val="0"/>
        </a:spcBef>
        <a:spcAft>
          <a:spcPct val="0"/>
        </a:spcAft>
        <a:defRPr sz="3600">
          <a:solidFill>
            <a:schemeClr val="hlink"/>
          </a:solidFill>
          <a:latin typeface="+mn-lt"/>
        </a:defRPr>
      </a:lvl5pPr>
      <a:lvl6pPr marL="2514600" indent="-228600" algn="l" rtl="0" eaLnBrk="0" fontAlgn="base" hangingPunct="0">
        <a:spcBef>
          <a:spcPct val="0"/>
        </a:spcBef>
        <a:spcAft>
          <a:spcPct val="0"/>
        </a:spcAft>
        <a:defRPr sz="3600">
          <a:solidFill>
            <a:schemeClr val="hlink"/>
          </a:solidFill>
          <a:latin typeface="+mn-lt"/>
        </a:defRPr>
      </a:lvl6pPr>
      <a:lvl7pPr marL="2971800" indent="-228600" algn="l" rtl="0" eaLnBrk="0" fontAlgn="base" hangingPunct="0">
        <a:spcBef>
          <a:spcPct val="0"/>
        </a:spcBef>
        <a:spcAft>
          <a:spcPct val="0"/>
        </a:spcAft>
        <a:defRPr sz="3600">
          <a:solidFill>
            <a:schemeClr val="hlink"/>
          </a:solidFill>
          <a:latin typeface="+mn-lt"/>
        </a:defRPr>
      </a:lvl7pPr>
      <a:lvl8pPr marL="3429000" indent="-228600" algn="l" rtl="0" eaLnBrk="0" fontAlgn="base" hangingPunct="0">
        <a:spcBef>
          <a:spcPct val="0"/>
        </a:spcBef>
        <a:spcAft>
          <a:spcPct val="0"/>
        </a:spcAft>
        <a:defRPr sz="3600">
          <a:solidFill>
            <a:schemeClr val="hlink"/>
          </a:solidFill>
          <a:latin typeface="+mn-lt"/>
        </a:defRPr>
      </a:lvl8pPr>
      <a:lvl9pPr marL="3886200" indent="-228600" algn="l" rtl="0" eaLnBrk="0" fontAlgn="base" hangingPunct="0">
        <a:spcBef>
          <a:spcPct val="0"/>
        </a:spcBef>
        <a:spcAft>
          <a:spcPct val="0"/>
        </a:spcAft>
        <a:defRPr sz="36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2550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solidFill>
                  <a:prstClr val="black">
                    <a:tint val="75000"/>
                  </a:prstClr>
                </a:solidFill>
              </a:rPr>
              <a:pPr/>
              <a:t>11/22/2016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8921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CB4FF-CA0A-4E41-BF8B-6740DE6DEE0B}" type="datetimeFigureOut">
              <a:rPr lang="en-US" smtClean="0"/>
              <a:t>11/22/2016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97FD1-6C36-42E3-99D0-460C62AC4883}" type="slidenum">
              <a:rPr lang="en-US" smtClean="0"/>
              <a:t>‹#›</a:t>
            </a:fld>
            <a:endParaRPr lang="en-US"/>
          </a:p>
        </p:txBody>
      </p:sp>
    </p:spTree>
    <p:extLst>
      <p:ext uri="{BB962C8B-B14F-4D97-AF65-F5344CB8AC3E}">
        <p14:creationId xmlns:p14="http://schemas.microsoft.com/office/powerpoint/2010/main" val="27733016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7.xml"/><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hyperlink" Target="http://www.nps.gov/whsa/naturescience/table-1.htm"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hyperlink" Target="http://www.nps.gov/whsa/naturescience/white-animals-at-white-sands.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www.answersingenesis.org/home/area/faq/darwin.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answersingenesis.org/articles/nab/is-natural-selection-evolution" TargetMode="External"/><Relationship Id="rId4" Type="http://schemas.openxmlformats.org/officeDocument/2006/relationships/hyperlink" Target="http://www.answersingenesis.org/articles/nab/is-natural-selection-evolution#fnList_1_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iology-online.org/dictionary/Biogenesi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7.xml"/><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earthage.org/polystrate/Fossil%20Trees%20of%20Nova%20Scotia.htm"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hyperlink" Target="http://www.nbcnews.com/id/7285683/#.UaZ9WkA6On8"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microsoft.com/office/2007/relationships/hdphoto" Target="../media/hdphoto3.wdp"/><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XEtL6XjRqMg"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hyperlink" Target="http://creation.com/still-soft-and-stretchy" TargetMode="External"/><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http://en.wikipedia.org/wiki/Coelacanth"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4856" y="640081"/>
            <a:ext cx="5374289" cy="3599401"/>
          </a:xfrm>
          <a:prstGeom prst="roundRect">
            <a:avLst>
              <a:gd name="adj" fmla="val 0"/>
            </a:avLst>
          </a:prstGeom>
          <a:solidFill>
            <a:schemeClr val="bg1"/>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 name="Picture 3"/>
          <p:cNvPicPr>
            <a:picLocks noChangeAspect="1"/>
          </p:cNvPicPr>
          <p:nvPr/>
        </p:nvPicPr>
        <p:blipFill>
          <a:blip r:embed="rId2"/>
          <a:stretch>
            <a:fillRect/>
          </a:stretch>
        </p:blipFill>
        <p:spPr>
          <a:xfrm>
            <a:off x="2048256" y="1335643"/>
            <a:ext cx="5047488" cy="2208275"/>
          </a:xfrm>
          <a:prstGeom prst="rect">
            <a:avLst/>
          </a:prstGeom>
          <a:effectLst/>
        </p:spPr>
      </p:pic>
      <p:sp>
        <p:nvSpPr>
          <p:cNvPr id="2" name="Title 1"/>
          <p:cNvSpPr>
            <a:spLocks noGrp="1"/>
          </p:cNvSpPr>
          <p:nvPr>
            <p:ph type="ctrTitle"/>
          </p:nvPr>
        </p:nvSpPr>
        <p:spPr>
          <a:xfrm>
            <a:off x="487837" y="4445251"/>
            <a:ext cx="8176103" cy="1350712"/>
          </a:xfrm>
          <a:noFill/>
        </p:spPr>
        <p:txBody>
          <a:bodyPr>
            <a:normAutofit/>
          </a:bodyPr>
          <a:lstStyle/>
          <a:p>
            <a:r>
              <a:rPr lang="en-US" dirty="0">
                <a:latin typeface="Arial Black" panose="020B0A04020102020204" pitchFamily="34" charset="0"/>
              </a:rPr>
              <a:t>Can We Know?</a:t>
            </a:r>
          </a:p>
        </p:txBody>
      </p:sp>
      <p:sp>
        <p:nvSpPr>
          <p:cNvPr id="3" name="Subtitle 2"/>
          <p:cNvSpPr>
            <a:spLocks noGrp="1"/>
          </p:cNvSpPr>
          <p:nvPr>
            <p:ph type="subTitle" idx="1"/>
          </p:nvPr>
        </p:nvSpPr>
        <p:spPr>
          <a:xfrm>
            <a:off x="487837" y="5795963"/>
            <a:ext cx="8176103" cy="560388"/>
          </a:xfrm>
          <a:noFill/>
        </p:spPr>
        <p:txBody>
          <a:bodyPr>
            <a:normAutofit/>
          </a:bodyPr>
          <a:lstStyle/>
          <a:p>
            <a:r>
              <a:rPr lang="en-US" dirty="0"/>
              <a:t>lesson 2</a:t>
            </a:r>
          </a:p>
        </p:txBody>
      </p:sp>
      <p:pic>
        <p:nvPicPr>
          <p:cNvPr id="6" name="Picture 2" descr="http://downloads.clipart.com/21896634.png?t=1218755398&amp;h=6a4bb570b9417b8bb5ae9b8d09c363d7&amp;u=stevenjwallace"/>
          <p:cNvPicPr>
            <a:picLocks noChangeAspect="1" noChangeArrowheads="1"/>
          </p:cNvPicPr>
          <p:nvPr/>
        </p:nvPicPr>
        <p:blipFill>
          <a:blip r:embed="rId3"/>
          <a:srcRect/>
          <a:stretch>
            <a:fillRect/>
          </a:stretch>
        </p:blipFill>
        <p:spPr bwMode="auto">
          <a:xfrm flipH="1">
            <a:off x="609600" y="1371599"/>
            <a:ext cx="1310078" cy="3429001"/>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5744" y="1632117"/>
            <a:ext cx="1602075" cy="1806833"/>
          </a:xfrm>
          <a:prstGeom prst="rect">
            <a:avLst/>
          </a:prstGeom>
        </p:spPr>
      </p:pic>
    </p:spTree>
    <p:extLst>
      <p:ext uri="{BB962C8B-B14F-4D97-AF65-F5344CB8AC3E}">
        <p14:creationId xmlns:p14="http://schemas.microsoft.com/office/powerpoint/2010/main" val="1479379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15000"/>
          </a:xfrm>
        </p:spPr>
        <p:txBody>
          <a:bodyPr>
            <a:noAutofit/>
          </a:bodyPr>
          <a:lstStyle/>
          <a:p>
            <a:pPr indent="0">
              <a:buNone/>
            </a:pPr>
            <a:r>
              <a:rPr lang="en-US" dirty="0"/>
              <a:t>“Although some dune-field animals are lighter colored than individuals in other populations of the same species, most animals that live in the dunes are </a:t>
            </a:r>
            <a:r>
              <a:rPr lang="en-US" i="1" dirty="0"/>
              <a:t>not </a:t>
            </a:r>
            <a:r>
              <a:rPr lang="en-US" dirty="0"/>
              <a:t>unusually colored. Among insects, for example, Stroud (1950) notes that ‘the absence of adaptation to the soil color is more striking than its presence.’ He collected 343 insect species at eight different collecting sites within the dunes, and only four of those species were lighter colored than expected </a:t>
            </a:r>
            <a:r>
              <a:rPr lang="en-US" u="sng" dirty="0">
                <a:hlinkClick r:id="rId3"/>
              </a:rPr>
              <a:t>(Table 1).</a:t>
            </a:r>
            <a:r>
              <a:rPr lang="en-US" dirty="0"/>
              <a:t>Similarly, Blair (1943) trapped twenty-three different species of mammals in the dunes, and only three were lighter colored than expected </a:t>
            </a:r>
            <a:r>
              <a:rPr lang="en-US" u="sng" dirty="0">
                <a:hlinkClick r:id="rId3"/>
              </a:rPr>
              <a:t>(Table 1).</a:t>
            </a:r>
            <a:r>
              <a:rPr lang="en-US" dirty="0"/>
              <a:t> ”</a:t>
            </a:r>
          </a:p>
        </p:txBody>
      </p:sp>
      <p:sp>
        <p:nvSpPr>
          <p:cNvPr id="4" name="TextBox 3"/>
          <p:cNvSpPr txBox="1"/>
          <p:nvPr/>
        </p:nvSpPr>
        <p:spPr>
          <a:xfrm>
            <a:off x="533400" y="6324600"/>
            <a:ext cx="7486345" cy="369332"/>
          </a:xfrm>
          <a:prstGeom prst="rect">
            <a:avLst/>
          </a:prstGeom>
          <a:noFill/>
        </p:spPr>
        <p:txBody>
          <a:bodyPr wrap="none" rtlCol="0">
            <a:spAutoFit/>
          </a:bodyPr>
          <a:lstStyle/>
          <a:p>
            <a:r>
              <a:rPr lang="en-US" dirty="0">
                <a:hlinkClick r:id="rId4"/>
              </a:rPr>
              <a:t>http://www.nps.gov/whsa/naturescience/white-animals-at-white-sands.htm</a:t>
            </a:r>
            <a:endParaRPr lang="en-US" dirty="0"/>
          </a:p>
        </p:txBody>
      </p:sp>
    </p:spTree>
    <p:extLst>
      <p:ext uri="{BB962C8B-B14F-4D97-AF65-F5344CB8AC3E}">
        <p14:creationId xmlns:p14="http://schemas.microsoft.com/office/powerpoint/2010/main" val="1325056899"/>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descr="C:\Users\Steven\Desktop\alamogordo_whitesands (21).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14180"/>
            <a:ext cx="9143999" cy="42438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Evidence For Creation</a:t>
            </a:r>
          </a:p>
        </p:txBody>
      </p:sp>
      <p:sp>
        <p:nvSpPr>
          <p:cNvPr id="3" name="Content Placeholder 2"/>
          <p:cNvSpPr>
            <a:spLocks noGrp="1"/>
          </p:cNvSpPr>
          <p:nvPr>
            <p:ph idx="1"/>
          </p:nvPr>
        </p:nvSpPr>
        <p:spPr>
          <a:xfrm>
            <a:off x="457200" y="1600200"/>
            <a:ext cx="8229600" cy="644647"/>
          </a:xfrm>
        </p:spPr>
        <p:txBody>
          <a:bodyPr/>
          <a:lstStyle/>
          <a:p>
            <a:r>
              <a:rPr lang="en-US" dirty="0"/>
              <a:t>Observed fixity of kinds (Gen. 1:11, 12, 21, 24, 25)</a:t>
            </a:r>
          </a:p>
        </p:txBody>
      </p:sp>
      <p:pic>
        <p:nvPicPr>
          <p:cNvPr id="16386" name="Picture 2" descr="http://upload.wikimedia.org/wikipedia/commons/3/37/Earless_Lizard_in_WSN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99" y="2614180"/>
            <a:ext cx="2971801"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File:Holbrookia macula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9047" y="2614179"/>
            <a:ext cx="3074353" cy="2200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5963" y="2244847"/>
            <a:ext cx="2481770" cy="369332"/>
          </a:xfrm>
          <a:prstGeom prst="rect">
            <a:avLst/>
          </a:prstGeom>
          <a:noFill/>
        </p:spPr>
        <p:txBody>
          <a:bodyPr wrap="none" rtlCol="0">
            <a:spAutoFit/>
          </a:bodyPr>
          <a:lstStyle/>
          <a:p>
            <a:r>
              <a:rPr lang="en-US" b="1" dirty="0">
                <a:solidFill>
                  <a:prstClr val="black"/>
                </a:solidFill>
              </a:rPr>
              <a:t>Bleached Earless Lizard</a:t>
            </a:r>
          </a:p>
        </p:txBody>
      </p:sp>
      <p:sp>
        <p:nvSpPr>
          <p:cNvPr id="5" name="TextBox 4"/>
          <p:cNvSpPr txBox="1"/>
          <p:nvPr/>
        </p:nvSpPr>
        <p:spPr>
          <a:xfrm>
            <a:off x="5911254" y="5181600"/>
            <a:ext cx="1409938" cy="369332"/>
          </a:xfrm>
          <a:prstGeom prst="rect">
            <a:avLst/>
          </a:prstGeom>
          <a:noFill/>
        </p:spPr>
        <p:txBody>
          <a:bodyPr wrap="none" rtlCol="0">
            <a:spAutoFit/>
          </a:bodyPr>
          <a:lstStyle/>
          <a:p>
            <a:pPr algn="ctr"/>
            <a:r>
              <a:rPr lang="en-US" dirty="0">
                <a:solidFill>
                  <a:prstClr val="white"/>
                </a:solidFill>
              </a:rPr>
              <a:t>Typical Form</a:t>
            </a:r>
          </a:p>
        </p:txBody>
      </p:sp>
      <p:sp>
        <p:nvSpPr>
          <p:cNvPr id="6" name="TextBox 5"/>
          <p:cNvSpPr txBox="1"/>
          <p:nvPr/>
        </p:nvSpPr>
        <p:spPr>
          <a:xfrm>
            <a:off x="556817" y="5181600"/>
            <a:ext cx="3280065" cy="369332"/>
          </a:xfrm>
          <a:prstGeom prst="rect">
            <a:avLst/>
          </a:prstGeom>
          <a:noFill/>
        </p:spPr>
        <p:txBody>
          <a:bodyPr wrap="none" rtlCol="0">
            <a:spAutoFit/>
          </a:bodyPr>
          <a:lstStyle/>
          <a:p>
            <a:pPr algn="ctr"/>
            <a:r>
              <a:rPr lang="en-US" dirty="0">
                <a:solidFill>
                  <a:prstClr val="white"/>
                </a:solidFill>
              </a:rPr>
              <a:t>White Sands, New Mexico Form</a:t>
            </a:r>
          </a:p>
        </p:txBody>
      </p:sp>
      <p:sp>
        <p:nvSpPr>
          <p:cNvPr id="7" name="TextBox 6"/>
          <p:cNvSpPr txBox="1"/>
          <p:nvPr/>
        </p:nvSpPr>
        <p:spPr>
          <a:xfrm>
            <a:off x="556817" y="5447666"/>
            <a:ext cx="8351966" cy="1384995"/>
          </a:xfrm>
          <a:prstGeom prst="rect">
            <a:avLst/>
          </a:prstGeom>
          <a:noFill/>
        </p:spPr>
        <p:txBody>
          <a:bodyPr wrap="none" rtlCol="0">
            <a:spAutoFit/>
          </a:bodyPr>
          <a:lstStyle/>
          <a:p>
            <a:pPr marL="457200" indent="-457200">
              <a:buFont typeface="Arial" pitchFamily="34" charset="0"/>
              <a:buChar char="•"/>
            </a:pPr>
            <a:r>
              <a:rPr lang="en-US" sz="2800" dirty="0">
                <a:solidFill>
                  <a:prstClr val="white"/>
                </a:solidFill>
                <a:effectLst>
                  <a:glow rad="63500">
                    <a:schemeClr val="accent3">
                      <a:satMod val="175000"/>
                      <a:alpha val="40000"/>
                    </a:schemeClr>
                  </a:glow>
                </a:effectLst>
                <a:latin typeface="Candara" pitchFamily="34" charset="0"/>
              </a:rPr>
              <a:t>Still a lizard (obeys the Genesis 1 law of fixed kinds)</a:t>
            </a:r>
          </a:p>
          <a:p>
            <a:pPr marL="457200" indent="-457200">
              <a:buFont typeface="Arial" pitchFamily="34" charset="0"/>
              <a:buChar char="•"/>
            </a:pPr>
            <a:r>
              <a:rPr lang="en-US" sz="2800" dirty="0">
                <a:solidFill>
                  <a:prstClr val="white"/>
                </a:solidFill>
                <a:effectLst>
                  <a:glow rad="63500">
                    <a:schemeClr val="accent3">
                      <a:satMod val="175000"/>
                      <a:alpha val="40000"/>
                    </a:schemeClr>
                  </a:glow>
                </a:effectLst>
                <a:latin typeface="Candara" pitchFamily="34" charset="0"/>
              </a:rPr>
              <a:t>“Natural Selection” only works with info. present </a:t>
            </a:r>
            <a:br>
              <a:rPr lang="en-US" sz="2800" dirty="0">
                <a:solidFill>
                  <a:prstClr val="white"/>
                </a:solidFill>
                <a:effectLst>
                  <a:glow rad="63500">
                    <a:schemeClr val="accent3">
                      <a:satMod val="175000"/>
                      <a:alpha val="40000"/>
                    </a:schemeClr>
                  </a:glow>
                </a:effectLst>
                <a:latin typeface="Candara" pitchFamily="34" charset="0"/>
              </a:rPr>
            </a:br>
            <a:r>
              <a:rPr lang="en-US" sz="2800" dirty="0">
                <a:solidFill>
                  <a:prstClr val="white"/>
                </a:solidFill>
                <a:effectLst>
                  <a:glow rad="63500">
                    <a:schemeClr val="accent3">
                      <a:satMod val="175000"/>
                      <a:alpha val="40000"/>
                    </a:schemeClr>
                  </a:glow>
                </a:effectLst>
                <a:latin typeface="Candara" pitchFamily="34" charset="0"/>
              </a:rPr>
              <a:t>in population’s genetic pool; no new info. created</a:t>
            </a:r>
          </a:p>
        </p:txBody>
      </p:sp>
    </p:spTree>
    <p:extLst>
      <p:ext uri="{BB962C8B-B14F-4D97-AF65-F5344CB8AC3E}">
        <p14:creationId xmlns:p14="http://schemas.microsoft.com/office/powerpoint/2010/main" val="116839858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17560809"/>
              </p:ext>
            </p:extLst>
          </p:nvPr>
        </p:nvGraphicFramePr>
        <p:xfrm>
          <a:off x="762000" y="304800"/>
          <a:ext cx="7848600" cy="4800600"/>
        </p:xfrm>
        <a:graphic>
          <a:graphicData uri="http://schemas.openxmlformats.org/drawingml/2006/table">
            <a:tbl>
              <a:tblPr/>
              <a:tblGrid>
                <a:gridCol w="1308100">
                  <a:extLst>
                    <a:ext uri="{9D8B030D-6E8A-4147-A177-3AD203B41FA5}">
                      <a16:colId xmlns:a16="http://schemas.microsoft.com/office/drawing/2014/main" val="20000"/>
                    </a:ext>
                  </a:extLst>
                </a:gridCol>
                <a:gridCol w="1308100">
                  <a:extLst>
                    <a:ext uri="{9D8B030D-6E8A-4147-A177-3AD203B41FA5}">
                      <a16:colId xmlns:a16="http://schemas.microsoft.com/office/drawing/2014/main" val="20001"/>
                    </a:ext>
                  </a:extLst>
                </a:gridCol>
                <a:gridCol w="1308100">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308100">
                  <a:extLst>
                    <a:ext uri="{9D8B030D-6E8A-4147-A177-3AD203B41FA5}">
                      <a16:colId xmlns:a16="http://schemas.microsoft.com/office/drawing/2014/main" val="20004"/>
                    </a:ext>
                  </a:extLst>
                </a:gridCol>
                <a:gridCol w="1308100">
                  <a:extLst>
                    <a:ext uri="{9D8B030D-6E8A-4147-A177-3AD203B41FA5}">
                      <a16:colId xmlns:a16="http://schemas.microsoft.com/office/drawing/2014/main" val="20005"/>
                    </a:ext>
                  </a:extLst>
                </a:gridCol>
              </a:tblGrid>
              <a:tr h="533400">
                <a:tc>
                  <a:txBody>
                    <a:bodyPr/>
                    <a:lstStyle/>
                    <a:p>
                      <a:pPr algn="l" fontAlgn="b"/>
                      <a:endParaRPr lang="en-US" sz="24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r>
                        <a:rPr lang="en-US" sz="2400" b="0" i="0" u="none" strike="noStrike" dirty="0">
                          <a:solidFill>
                            <a:srgbClr val="000000"/>
                          </a:solidFill>
                          <a:effectLst/>
                          <a:latin typeface="Britannic Bold" pitchFamily="34" charset="0"/>
                        </a:rPr>
                        <a:t>FATHER</a:t>
                      </a:r>
                    </a:p>
                  </a:txBody>
                  <a:tcPr marL="7620" marR="7620" marT="7620"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r h="533400">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r>
                        <a:rPr lang="en-US" sz="2400" b="0" i="0" u="none" strike="noStrike">
                          <a:solidFill>
                            <a:srgbClr val="000000"/>
                          </a:solidFill>
                          <a:effectLst/>
                          <a:latin typeface="Calibri"/>
                        </a:rPr>
                        <a:t>AB</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Ab</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aB</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effectLst/>
                          <a:latin typeface="Calibri"/>
                        </a:rPr>
                        <a:t>ab</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3400">
                <a:tc>
                  <a:txBody>
                    <a:bodyPr/>
                    <a:lstStyle/>
                    <a:p>
                      <a:pPr algn="l" fontAlgn="b"/>
                      <a:r>
                        <a:rPr lang="en-US" sz="2400" b="0" i="0" u="none" strike="noStrike" dirty="0">
                          <a:solidFill>
                            <a:srgbClr val="000000"/>
                          </a:solidFill>
                          <a:effectLst/>
                          <a:latin typeface="Britannic Bold" pitchFamily="34" charset="0"/>
                        </a:rPr>
                        <a:t>MOTHER</a:t>
                      </a:r>
                    </a:p>
                  </a:txBody>
                  <a:tcPr marL="7620" marR="7620" marT="7620" marB="0" anchor="b">
                    <a:lnL>
                      <a:noFill/>
                    </a:lnL>
                    <a:lnR>
                      <a:noFill/>
                    </a:lnR>
                    <a:lnT>
                      <a:noFill/>
                    </a:lnT>
                    <a:lnB>
                      <a:noFill/>
                    </a:lnB>
                  </a:tcPr>
                </a:tc>
                <a:tc>
                  <a:txBody>
                    <a:bodyPr/>
                    <a:lstStyle/>
                    <a:p>
                      <a:pPr algn="l" fontAlgn="b"/>
                      <a:r>
                        <a:rPr lang="en-US" sz="2400" b="0" i="0" u="none" strike="noStrike" dirty="0">
                          <a:solidFill>
                            <a:srgbClr val="000000"/>
                          </a:solidFill>
                          <a:effectLst/>
                          <a:latin typeface="Calibri"/>
                        </a:rPr>
                        <a:t>AB</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400" b="0" i="0" u="none" strike="noStrike">
                          <a:solidFill>
                            <a:srgbClr val="C4BD97"/>
                          </a:solidFill>
                          <a:effectLst/>
                          <a:latin typeface="Calibri"/>
                        </a:rPr>
                        <a:t>AABB</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1D1B10"/>
                    </a:solidFill>
                  </a:tcPr>
                </a:tc>
                <a:tc>
                  <a:txBody>
                    <a:bodyPr/>
                    <a:lstStyle/>
                    <a:p>
                      <a:pPr algn="l" fontAlgn="b"/>
                      <a:r>
                        <a:rPr lang="en-US" sz="2400" b="0" i="0" u="none" strike="noStrike">
                          <a:solidFill>
                            <a:srgbClr val="C4BD97"/>
                          </a:solidFill>
                          <a:effectLst/>
                          <a:latin typeface="Calibri"/>
                        </a:rPr>
                        <a:t>ABAb</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94529"/>
                    </a:solidFill>
                  </a:tcPr>
                </a:tc>
                <a:tc>
                  <a:txBody>
                    <a:bodyPr/>
                    <a:lstStyle/>
                    <a:p>
                      <a:pPr algn="l" fontAlgn="b"/>
                      <a:r>
                        <a:rPr lang="en-US" sz="2400" b="0" i="0" u="none" strike="noStrike">
                          <a:solidFill>
                            <a:srgbClr val="C4BD97"/>
                          </a:solidFill>
                          <a:effectLst/>
                          <a:latin typeface="Calibri"/>
                        </a:rPr>
                        <a:t>ABaB</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494529"/>
                    </a:solidFill>
                  </a:tcPr>
                </a:tc>
                <a:tc>
                  <a:txBody>
                    <a:bodyPr/>
                    <a:lstStyle/>
                    <a:p>
                      <a:pPr algn="l" fontAlgn="b"/>
                      <a:r>
                        <a:rPr lang="en-US" sz="2400" b="0" i="0" u="none" strike="noStrike">
                          <a:solidFill>
                            <a:srgbClr val="000000"/>
                          </a:solidFill>
                          <a:effectLst/>
                          <a:latin typeface="Calibri"/>
                        </a:rPr>
                        <a:t>ABab</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48A54"/>
                    </a:solidFill>
                  </a:tcPr>
                </a:tc>
                <a:extLst>
                  <a:ext uri="{0D108BD9-81ED-4DB2-BD59-A6C34878D82A}">
                    <a16:rowId xmlns:a16="http://schemas.microsoft.com/office/drawing/2014/main" val="10002"/>
                  </a:ext>
                </a:extLst>
              </a:tr>
              <a:tr h="533400">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r>
                        <a:rPr lang="en-US" sz="2400" b="0" i="0" u="none" strike="noStrike">
                          <a:solidFill>
                            <a:srgbClr val="000000"/>
                          </a:solidFill>
                          <a:effectLst/>
                          <a:latin typeface="Calibri"/>
                        </a:rPr>
                        <a:t>Ab</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400" b="0" i="0" u="none" strike="noStrike">
                          <a:solidFill>
                            <a:srgbClr val="C4BD97"/>
                          </a:solidFill>
                          <a:effectLst/>
                          <a:latin typeface="Calibri"/>
                        </a:rPr>
                        <a:t>AABb</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494529"/>
                    </a:solidFill>
                  </a:tcPr>
                </a:tc>
                <a:tc>
                  <a:txBody>
                    <a:bodyPr/>
                    <a:lstStyle/>
                    <a:p>
                      <a:pPr algn="l" fontAlgn="b"/>
                      <a:r>
                        <a:rPr lang="en-US" sz="2400" b="0" i="0" u="none" strike="noStrike">
                          <a:solidFill>
                            <a:srgbClr val="000000"/>
                          </a:solidFill>
                          <a:effectLst/>
                          <a:latin typeface="Calibri"/>
                        </a:rPr>
                        <a:t>AAbb</a:t>
                      </a:r>
                    </a:p>
                  </a:txBody>
                  <a:tcPr marL="7620" marR="7620" marT="7620" marB="0" anchor="b">
                    <a:lnL>
                      <a:noFill/>
                    </a:lnL>
                    <a:lnR>
                      <a:noFill/>
                    </a:lnR>
                    <a:lnT>
                      <a:noFill/>
                    </a:lnT>
                    <a:lnB>
                      <a:noFill/>
                    </a:lnB>
                    <a:solidFill>
                      <a:srgbClr val="948A54"/>
                    </a:solidFill>
                  </a:tcPr>
                </a:tc>
                <a:tc>
                  <a:txBody>
                    <a:bodyPr/>
                    <a:lstStyle/>
                    <a:p>
                      <a:pPr algn="l" fontAlgn="b"/>
                      <a:r>
                        <a:rPr lang="en-US" sz="2400" b="0" i="0" u="none" strike="noStrike">
                          <a:solidFill>
                            <a:srgbClr val="000000"/>
                          </a:solidFill>
                          <a:effectLst/>
                          <a:latin typeface="Calibri"/>
                        </a:rPr>
                        <a:t>AaBb</a:t>
                      </a:r>
                    </a:p>
                  </a:txBody>
                  <a:tcPr marL="7620" marR="7620" marT="7620" marB="0" anchor="b">
                    <a:lnL>
                      <a:noFill/>
                    </a:lnL>
                    <a:lnR>
                      <a:noFill/>
                    </a:lnR>
                    <a:lnT>
                      <a:noFill/>
                    </a:lnT>
                    <a:lnB>
                      <a:noFill/>
                    </a:lnB>
                    <a:solidFill>
                      <a:srgbClr val="948A54"/>
                    </a:solidFill>
                  </a:tcPr>
                </a:tc>
                <a:tc>
                  <a:txBody>
                    <a:bodyPr/>
                    <a:lstStyle/>
                    <a:p>
                      <a:pPr algn="l" fontAlgn="b"/>
                      <a:r>
                        <a:rPr lang="en-US" sz="2400" b="0" i="0" u="none" strike="noStrike">
                          <a:solidFill>
                            <a:srgbClr val="000000"/>
                          </a:solidFill>
                          <a:effectLst/>
                          <a:latin typeface="Calibri"/>
                        </a:rPr>
                        <a:t>Aabb</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extLst>
                  <a:ext uri="{0D108BD9-81ED-4DB2-BD59-A6C34878D82A}">
                    <a16:rowId xmlns:a16="http://schemas.microsoft.com/office/drawing/2014/main" val="10003"/>
                  </a:ext>
                </a:extLst>
              </a:tr>
              <a:tr h="533400">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r>
                        <a:rPr lang="en-US" sz="2400" b="0" i="0" u="none" strike="noStrike">
                          <a:solidFill>
                            <a:srgbClr val="000000"/>
                          </a:solidFill>
                          <a:effectLst/>
                          <a:latin typeface="Calibri"/>
                        </a:rPr>
                        <a:t>aB</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400" b="0" i="0" u="none" strike="noStrike">
                          <a:solidFill>
                            <a:srgbClr val="C4BD97"/>
                          </a:solidFill>
                          <a:effectLst/>
                          <a:latin typeface="Calibri"/>
                        </a:rPr>
                        <a:t>aABB</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solidFill>
                      <a:srgbClr val="494529"/>
                    </a:solidFill>
                  </a:tcPr>
                </a:tc>
                <a:tc>
                  <a:txBody>
                    <a:bodyPr/>
                    <a:lstStyle/>
                    <a:p>
                      <a:pPr algn="l" fontAlgn="b"/>
                      <a:r>
                        <a:rPr lang="en-US" sz="2400" b="0" i="0" u="none" strike="noStrike">
                          <a:solidFill>
                            <a:srgbClr val="000000"/>
                          </a:solidFill>
                          <a:effectLst/>
                          <a:latin typeface="Calibri"/>
                        </a:rPr>
                        <a:t>AaBb</a:t>
                      </a:r>
                    </a:p>
                  </a:txBody>
                  <a:tcPr marL="7620" marR="7620" marT="7620" marB="0" anchor="b">
                    <a:lnL>
                      <a:noFill/>
                    </a:lnL>
                    <a:lnR>
                      <a:noFill/>
                    </a:lnR>
                    <a:lnT>
                      <a:noFill/>
                    </a:lnT>
                    <a:lnB>
                      <a:noFill/>
                    </a:lnB>
                    <a:solidFill>
                      <a:srgbClr val="948A54"/>
                    </a:solidFill>
                  </a:tcPr>
                </a:tc>
                <a:tc>
                  <a:txBody>
                    <a:bodyPr/>
                    <a:lstStyle/>
                    <a:p>
                      <a:pPr algn="l" fontAlgn="b"/>
                      <a:r>
                        <a:rPr lang="en-US" sz="2400" b="0" i="0" u="none" strike="noStrike">
                          <a:solidFill>
                            <a:srgbClr val="000000"/>
                          </a:solidFill>
                          <a:effectLst/>
                          <a:latin typeface="Calibri"/>
                        </a:rPr>
                        <a:t>aaBB</a:t>
                      </a:r>
                    </a:p>
                  </a:txBody>
                  <a:tcPr marL="7620" marR="7620" marT="7620" marB="0" anchor="b">
                    <a:lnL>
                      <a:noFill/>
                    </a:lnL>
                    <a:lnR>
                      <a:noFill/>
                    </a:lnR>
                    <a:lnT>
                      <a:noFill/>
                    </a:lnT>
                    <a:lnB>
                      <a:noFill/>
                    </a:lnB>
                    <a:solidFill>
                      <a:srgbClr val="948A54"/>
                    </a:solidFill>
                  </a:tcPr>
                </a:tc>
                <a:tc>
                  <a:txBody>
                    <a:bodyPr/>
                    <a:lstStyle/>
                    <a:p>
                      <a:pPr algn="l" fontAlgn="b"/>
                      <a:r>
                        <a:rPr lang="en-US" sz="2400" b="0" i="0" u="none" strike="noStrike" dirty="0" err="1">
                          <a:solidFill>
                            <a:srgbClr val="000000"/>
                          </a:solidFill>
                          <a:effectLst/>
                          <a:latin typeface="Calibri"/>
                        </a:rPr>
                        <a:t>aaBb</a:t>
                      </a:r>
                      <a:endParaRPr lang="en-US" sz="24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DDD9C4"/>
                    </a:solidFill>
                  </a:tcPr>
                </a:tc>
                <a:extLst>
                  <a:ext uri="{0D108BD9-81ED-4DB2-BD59-A6C34878D82A}">
                    <a16:rowId xmlns:a16="http://schemas.microsoft.com/office/drawing/2014/main" val="10004"/>
                  </a:ext>
                </a:extLst>
              </a:tr>
              <a:tr h="533400">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r>
                        <a:rPr lang="en-US" sz="2400" b="0" i="0" u="none" strike="noStrike">
                          <a:solidFill>
                            <a:srgbClr val="000000"/>
                          </a:solidFill>
                          <a:effectLst/>
                          <a:latin typeface="Calibri"/>
                        </a:rPr>
                        <a:t>ab</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2400" b="0" i="0" u="none" strike="noStrike">
                          <a:solidFill>
                            <a:srgbClr val="000000"/>
                          </a:solidFill>
                          <a:effectLst/>
                          <a:latin typeface="Calibri"/>
                        </a:rPr>
                        <a:t>AaBb</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48A54"/>
                    </a:solidFill>
                  </a:tcPr>
                </a:tc>
                <a:tc>
                  <a:txBody>
                    <a:bodyPr/>
                    <a:lstStyle/>
                    <a:p>
                      <a:pPr algn="l" fontAlgn="b"/>
                      <a:r>
                        <a:rPr lang="en-US" sz="2400" b="0" i="0" u="none" strike="noStrike">
                          <a:solidFill>
                            <a:srgbClr val="000000"/>
                          </a:solidFill>
                          <a:effectLst/>
                          <a:latin typeface="Calibri"/>
                        </a:rPr>
                        <a:t>Aabb</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en-US" sz="2400" b="0" i="0" u="none" strike="noStrike">
                          <a:solidFill>
                            <a:srgbClr val="000000"/>
                          </a:solidFill>
                          <a:effectLst/>
                          <a:latin typeface="Calibri"/>
                        </a:rPr>
                        <a:t>aaBb</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en-US" sz="2400" b="0" i="0" u="none" strike="noStrike" dirty="0" err="1">
                          <a:solidFill>
                            <a:srgbClr val="000000"/>
                          </a:solidFill>
                          <a:effectLst/>
                          <a:latin typeface="Calibri"/>
                        </a:rPr>
                        <a:t>aabb</a:t>
                      </a:r>
                      <a:endParaRPr lang="en-US" sz="2400" b="0" i="0" u="none" strike="noStrike" dirty="0">
                        <a:solidFill>
                          <a:srgbClr val="000000"/>
                        </a:solidFill>
                        <a:effectLst/>
                        <a:latin typeface="Calibri"/>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33400">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533400">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r>
                        <a:rPr lang="en-US" sz="2400" b="0" i="0" u="none" strike="noStrike" dirty="0">
                          <a:solidFill>
                            <a:srgbClr val="C4BD97"/>
                          </a:solidFill>
                          <a:effectLst/>
                          <a:latin typeface="Calibri"/>
                        </a:rPr>
                        <a:t>AB=DARK</a:t>
                      </a:r>
                    </a:p>
                  </a:txBody>
                  <a:tcPr marL="7620" marR="7620" marT="7620" marB="0" anchor="b">
                    <a:lnL>
                      <a:noFill/>
                    </a:lnL>
                    <a:lnR>
                      <a:noFill/>
                    </a:lnR>
                    <a:lnT>
                      <a:noFill/>
                    </a:lnT>
                    <a:lnB>
                      <a:noFill/>
                    </a:lnB>
                    <a:solidFill>
                      <a:srgbClr val="000000"/>
                    </a:solidFill>
                  </a:tcPr>
                </a:tc>
                <a:tc>
                  <a:txBody>
                    <a:bodyPr/>
                    <a:lstStyle/>
                    <a:p>
                      <a:pPr algn="l" fontAlgn="b"/>
                      <a:endParaRPr lang="en-US" sz="24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extLst>
                  <a:ext uri="{0D108BD9-81ED-4DB2-BD59-A6C34878D82A}">
                    <a16:rowId xmlns:a16="http://schemas.microsoft.com/office/drawing/2014/main" val="10007"/>
                  </a:ext>
                </a:extLst>
              </a:tr>
              <a:tr h="533400">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r>
                        <a:rPr lang="en-US" sz="2400" b="0" i="0" u="none" strike="noStrike">
                          <a:solidFill>
                            <a:srgbClr val="000000"/>
                          </a:solidFill>
                          <a:effectLst/>
                          <a:latin typeface="Calibri"/>
                        </a:rPr>
                        <a:t>ab=LIGHT</a:t>
                      </a:r>
                    </a:p>
                  </a:txBody>
                  <a:tcPr marL="7620" marR="7620" marT="7620"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US" sz="2400" b="0" i="0" u="none" strike="noStrike" dirty="0">
                        <a:solidFill>
                          <a:srgbClr val="000000"/>
                        </a:solidFill>
                        <a:effectLst/>
                        <a:latin typeface="Calibri"/>
                      </a:endParaRPr>
                    </a:p>
                  </a:txBody>
                  <a:tcPr marL="7620" marR="7620" marT="7620" marB="0" anchor="b">
                    <a:lnL>
                      <a:noFill/>
                    </a:lnL>
                    <a:lnR>
                      <a:noFill/>
                    </a:lnR>
                    <a:lnT>
                      <a:noFill/>
                    </a:lnT>
                    <a:lnB>
                      <a:noFill/>
                    </a:lnB>
                  </a:tcPr>
                </a:tc>
                <a:extLst>
                  <a:ext uri="{0D108BD9-81ED-4DB2-BD59-A6C34878D82A}">
                    <a16:rowId xmlns:a16="http://schemas.microsoft.com/office/drawing/2014/main" val="10008"/>
                  </a:ext>
                </a:extLst>
              </a:tr>
            </a:tbl>
          </a:graphicData>
        </a:graphic>
      </p:graphicFrame>
      <p:pic>
        <p:nvPicPr>
          <p:cNvPr id="5" name="Picture 2" descr="http://upload.wikimedia.org/wikipedia/commons/3/37/Earless_Lizard_in_WSN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199" y="3962400"/>
            <a:ext cx="1914525" cy="15302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57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52400"/>
            <a:ext cx="1843088" cy="13174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81400" y="4038600"/>
            <a:ext cx="3352799" cy="2677656"/>
          </a:xfrm>
          <a:prstGeom prst="rect">
            <a:avLst/>
          </a:prstGeom>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t>If a group becomes isolated with only “</a:t>
            </a:r>
            <a:r>
              <a:rPr lang="en-US" sz="2800" dirty="0" err="1"/>
              <a:t>ab</a:t>
            </a:r>
            <a:r>
              <a:rPr lang="en-US" sz="2800" dirty="0"/>
              <a:t>” information, supplied, then all offspring would become “bleached”</a:t>
            </a:r>
          </a:p>
        </p:txBody>
      </p:sp>
    </p:spTree>
    <p:extLst>
      <p:ext uri="{BB962C8B-B14F-4D97-AF65-F5344CB8AC3E}">
        <p14:creationId xmlns:p14="http://schemas.microsoft.com/office/powerpoint/2010/main" val="252589499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dirty="0">
                <a:ln w="6600">
                  <a:solidFill>
                    <a:schemeClr val="accent2"/>
                  </a:solidFill>
                  <a:prstDash val="solid"/>
                </a:ln>
                <a:solidFill>
                  <a:srgbClr val="FFFFFF"/>
                </a:solidFill>
                <a:effectLst>
                  <a:outerShdw dist="38100" dir="2700000" algn="tl" rotWithShape="0">
                    <a:schemeClr val="accent2"/>
                  </a:outerShdw>
                </a:effectLst>
              </a:rPr>
              <a:t>Natural Selection </a:t>
            </a:r>
            <a:r>
              <a:rPr lang="en-US"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Hijacked </a:t>
            </a:r>
            <a:r>
              <a:rPr lang="en-US" sz="4400" dirty="0">
                <a:ln w="6600">
                  <a:solidFill>
                    <a:schemeClr val="accent2"/>
                  </a:solidFill>
                  <a:prstDash val="solid"/>
                </a:ln>
                <a:solidFill>
                  <a:srgbClr val="FFFFFF"/>
                </a:solidFill>
                <a:effectLst>
                  <a:outerShdw dist="38100" dir="2700000" algn="tl" rotWithShape="0">
                    <a:schemeClr val="accent2"/>
                  </a:outerShdw>
                </a:effectLst>
              </a:rPr>
              <a:t>by Atheists</a:t>
            </a:r>
            <a:endParaRPr lang="en-US" sz="44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indent="0">
              <a:buNone/>
            </a:pPr>
            <a:r>
              <a:rPr lang="en-US" dirty="0"/>
              <a:t>“Many people give credit to </a:t>
            </a:r>
            <a:r>
              <a:rPr lang="en-US" dirty="0">
                <a:hlinkClick r:id="rId3"/>
              </a:rPr>
              <a:t>Charles Darwin</a:t>
            </a:r>
            <a:r>
              <a:rPr lang="en-US" dirty="0"/>
              <a:t> for formulating the theory of natural selection as described in his book </a:t>
            </a:r>
            <a:r>
              <a:rPr lang="en-US" i="1" dirty="0"/>
              <a:t>On the Origin of Species</a:t>
            </a:r>
            <a:r>
              <a:rPr lang="en-US" dirty="0"/>
              <a:t>. Few realize that Darwin only popularized the idea and actually borrowed it from several other people, especially a creationist by the name of Edward Blyth. Blyth published several articles describing the process of natural selection in </a:t>
            </a:r>
            <a:r>
              <a:rPr lang="en-US" i="1" dirty="0"/>
              <a:t>Magazine of Natural History</a:t>
            </a:r>
            <a:r>
              <a:rPr lang="en-US" dirty="0"/>
              <a:t> between 1835 and 1837—a full 22 years before Darwin published his book. It is also known that Darwin had copies of these magazines and that parts of </a:t>
            </a:r>
            <a:r>
              <a:rPr lang="en-US" i="1" dirty="0"/>
              <a:t>On The Origin of Species</a:t>
            </a:r>
            <a:r>
              <a:rPr lang="en-US" dirty="0"/>
              <a:t> are nearly verbatim from Blyth’s articles.</a:t>
            </a:r>
            <a:r>
              <a:rPr lang="en-US" baseline="30000" dirty="0">
                <a:hlinkClick r:id="rId4"/>
              </a:rPr>
              <a:t>7</a:t>
            </a:r>
            <a:r>
              <a:rPr lang="en-US" baseline="30000" dirty="0"/>
              <a:t>”</a:t>
            </a:r>
            <a:endParaRPr lang="en-US" dirty="0"/>
          </a:p>
        </p:txBody>
      </p:sp>
      <p:sp>
        <p:nvSpPr>
          <p:cNvPr id="4" name="TextBox 3"/>
          <p:cNvSpPr txBox="1"/>
          <p:nvPr/>
        </p:nvSpPr>
        <p:spPr>
          <a:xfrm>
            <a:off x="0" y="6211669"/>
            <a:ext cx="914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a:t>Purdom</a:t>
            </a:r>
            <a:r>
              <a:rPr lang="en-US" dirty="0"/>
              <a:t>, Georgia, 2008, </a:t>
            </a:r>
            <a:r>
              <a:rPr lang="en-US" i="1" dirty="0"/>
              <a:t>Is Natural Selection the Same Thing as Evolution? </a:t>
            </a:r>
            <a:r>
              <a:rPr lang="en-US" dirty="0">
                <a:hlinkClick r:id="rId5"/>
              </a:rPr>
              <a:t>http://www.answersingenesis.org/articles/nab/is-natural-selection-evolution</a:t>
            </a:r>
            <a:endParaRPr lang="en-US" dirty="0"/>
          </a:p>
        </p:txBody>
      </p:sp>
    </p:spTree>
    <p:extLst>
      <p:ext uri="{BB962C8B-B14F-4D97-AF65-F5344CB8AC3E}">
        <p14:creationId xmlns:p14="http://schemas.microsoft.com/office/powerpoint/2010/main" val="198572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For Creation</a:t>
            </a:r>
          </a:p>
        </p:txBody>
      </p:sp>
      <p:sp>
        <p:nvSpPr>
          <p:cNvPr id="3" name="Content Placeholder 2"/>
          <p:cNvSpPr>
            <a:spLocks noGrp="1"/>
          </p:cNvSpPr>
          <p:nvPr>
            <p:ph idx="1"/>
          </p:nvPr>
        </p:nvSpPr>
        <p:spPr/>
        <p:txBody>
          <a:bodyPr/>
          <a:lstStyle/>
          <a:p>
            <a:r>
              <a:rPr lang="en-US" dirty="0">
                <a:solidFill>
                  <a:schemeClr val="bg1">
                    <a:lumMod val="50000"/>
                  </a:schemeClr>
                </a:solidFill>
              </a:rPr>
              <a:t>Observed fixity of kinds (Gen. 1:11, 12, 21, 24, 25)</a:t>
            </a:r>
          </a:p>
          <a:p>
            <a:r>
              <a:rPr lang="en-US" dirty="0"/>
              <a:t>Law of Biogenesis (Acts 17:25, 28)</a:t>
            </a:r>
          </a:p>
        </p:txBody>
      </p:sp>
    </p:spTree>
    <p:extLst>
      <p:ext uri="{BB962C8B-B14F-4D97-AF65-F5344CB8AC3E}">
        <p14:creationId xmlns:p14="http://schemas.microsoft.com/office/powerpoint/2010/main" val="118241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sz="4000"/>
              <a:t>Quoted From:  </a:t>
            </a:r>
            <a:r>
              <a:rPr/>
              <a:t>"Biology Online"</a:t>
            </a:r>
            <a:endParaRPr lang="en-US" dirty="0"/>
          </a:p>
        </p:txBody>
      </p:sp>
      <p:sp>
        <p:nvSpPr>
          <p:cNvPr id="4" name="Content Placeholder 3"/>
          <p:cNvSpPr>
            <a:spLocks noGrp="1"/>
          </p:cNvSpPr>
          <p:nvPr>
            <p:ph idx="1"/>
          </p:nvPr>
        </p:nvSpPr>
        <p:spPr/>
        <p:txBody>
          <a:bodyPr>
            <a:normAutofit lnSpcReduction="10000"/>
          </a:bodyPr>
          <a:lstStyle/>
          <a:p>
            <a:r>
              <a:rPr lang="en-US" dirty="0"/>
              <a:t>(1) The process in which life forms arise from similar life forms. </a:t>
            </a:r>
          </a:p>
          <a:p>
            <a:r>
              <a:rPr lang="en-US" dirty="0"/>
              <a:t>(2) It asserts that living things can only be produced by another living thing, and not by a non-living thing. </a:t>
            </a:r>
            <a:br>
              <a:rPr lang="en-US" dirty="0"/>
            </a:br>
            <a:br>
              <a:rPr lang="en-US" dirty="0"/>
            </a:br>
            <a:r>
              <a:rPr lang="en-US" dirty="0"/>
              <a:t>Supplement </a:t>
            </a:r>
          </a:p>
          <a:p>
            <a:r>
              <a:rPr lang="en-US" dirty="0"/>
              <a:t>It is now a common notion that any living thing can only come from another living thing, and no cellular life has ever been observed to arise from non-living matter. For example, a spider lays eggs that will develop into spiders. </a:t>
            </a:r>
          </a:p>
          <a:p>
            <a:endParaRPr lang="en-US" dirty="0"/>
          </a:p>
        </p:txBody>
      </p:sp>
      <p:sp>
        <p:nvSpPr>
          <p:cNvPr id="5" name="Rectangle 4"/>
          <p:cNvSpPr/>
          <p:nvPr/>
        </p:nvSpPr>
        <p:spPr>
          <a:xfrm>
            <a:off x="457200" y="6019800"/>
            <a:ext cx="6934200" cy="369332"/>
          </a:xfrm>
          <a:prstGeom prst="rect">
            <a:avLst/>
          </a:prstGeom>
        </p:spPr>
        <p:txBody>
          <a:bodyPr wrap="square">
            <a:spAutoFit/>
          </a:bodyPr>
          <a:lstStyle/>
          <a:p>
            <a:r>
              <a:rPr lang="en-US" dirty="0">
                <a:solidFill>
                  <a:prstClr val="black"/>
                </a:solidFill>
                <a:hlinkClick r:id="rId3"/>
              </a:rPr>
              <a:t>http://www.biology-online.org/dictionary/Biogenesis</a:t>
            </a:r>
            <a:r>
              <a:rPr lang="en-US" dirty="0">
                <a:solidFill>
                  <a:prstClr val="black"/>
                </a:solidFill>
              </a:rPr>
              <a:t> </a:t>
            </a:r>
          </a:p>
        </p:txBody>
      </p:sp>
      <p:sp>
        <p:nvSpPr>
          <p:cNvPr id="6" name="TextBox 5"/>
          <p:cNvSpPr txBox="1"/>
          <p:nvPr/>
        </p:nvSpPr>
        <p:spPr>
          <a:xfrm>
            <a:off x="685800" y="152400"/>
            <a:ext cx="4800600"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dirty="0">
                <a:solidFill>
                  <a:prstClr val="white"/>
                </a:solidFill>
              </a:rPr>
              <a:t>LAW OF BIOGENESIS DEFINED</a:t>
            </a:r>
          </a:p>
        </p:txBody>
      </p:sp>
    </p:spTree>
    <p:extLst>
      <p:ext uri="{BB962C8B-B14F-4D97-AF65-F5344CB8AC3E}">
        <p14:creationId xmlns:p14="http://schemas.microsoft.com/office/powerpoint/2010/main" val="84789719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2400"/>
                            </p:stCondLst>
                            <p:childTnLst>
                              <p:par>
                                <p:cTn id="9" presetID="10" presetClass="entr" presetSubtype="0" fill="hold" nodeType="afterEffect">
                                  <p:stCondLst>
                                    <p:cond delay="0"/>
                                  </p:stCondLst>
                                  <p:iterate type="wd">
                                    <p:tmPct val="10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8350"/>
                            </p:stCondLst>
                            <p:childTnLst>
                              <p:par>
                                <p:cTn id="13" presetID="10" presetClass="entr" presetSubtype="0" fill="hold" nodeType="afterEffect">
                                  <p:stCondLst>
                                    <p:cond delay="0"/>
                                  </p:stCondLst>
                                  <p:iterate type="wd">
                                    <p:tmPct val="10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downloads.clipart.com/21896634.png?t=1218755398&amp;h=6a4bb570b9417b8bb5ae9b8d09c363d7&amp;u=stevenjwallace"/>
          <p:cNvPicPr>
            <a:picLocks noChangeAspect="1" noChangeArrowheads="1"/>
          </p:cNvPicPr>
          <p:nvPr/>
        </p:nvPicPr>
        <p:blipFill>
          <a:blip r:embed="rId3"/>
          <a:srcRect/>
          <a:stretch>
            <a:fillRect/>
          </a:stretch>
        </p:blipFill>
        <p:spPr bwMode="auto">
          <a:xfrm flipH="1">
            <a:off x="3810000" y="1371600"/>
            <a:ext cx="2041525" cy="5343491"/>
          </a:xfrm>
          <a:prstGeom prst="rect">
            <a:avLst/>
          </a:prstGeom>
          <a:noFill/>
        </p:spPr>
      </p:pic>
      <p:sp>
        <p:nvSpPr>
          <p:cNvPr id="6" name="Flowchart: Multidocument 5"/>
          <p:cNvSpPr/>
          <p:nvPr/>
        </p:nvSpPr>
        <p:spPr>
          <a:xfrm>
            <a:off x="5791200" y="838200"/>
            <a:ext cx="2971800" cy="2426553"/>
          </a:xfrm>
          <a:prstGeom prst="flowChartMultidocumen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b="1" dirty="0">
                <a:solidFill>
                  <a:prstClr val="black"/>
                </a:solidFill>
              </a:rPr>
              <a:t>“…no cellular life has ever been observed to arise from non-living matter….” </a:t>
            </a:r>
          </a:p>
        </p:txBody>
      </p:sp>
      <p:sp>
        <p:nvSpPr>
          <p:cNvPr id="7" name="TextBox 6"/>
          <p:cNvSpPr txBox="1"/>
          <p:nvPr/>
        </p:nvSpPr>
        <p:spPr>
          <a:xfrm>
            <a:off x="228600" y="152400"/>
            <a:ext cx="3581400" cy="3420130"/>
          </a:xfrm>
          <a:prstGeom prst="cloudCallout">
            <a:avLst>
              <a:gd name="adj1" fmla="val 64858"/>
              <a:gd name="adj2" fmla="val -6322"/>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solidFill>
                  <a:prstClr val="black"/>
                </a:solidFill>
              </a:rPr>
              <a:t>But the </a:t>
            </a:r>
            <a:r>
              <a:rPr lang="en-US" sz="2000" b="1" i="1" dirty="0">
                <a:solidFill>
                  <a:prstClr val="black"/>
                </a:solidFill>
              </a:rPr>
              <a:t>General Theory of Evolution </a:t>
            </a:r>
            <a:r>
              <a:rPr lang="en-US" sz="2000" b="1" dirty="0">
                <a:solidFill>
                  <a:prstClr val="black"/>
                </a:solidFill>
              </a:rPr>
              <a:t>assumes that cellular life did arise from non-living matter a long time ago?</a:t>
            </a:r>
          </a:p>
        </p:txBody>
      </p:sp>
      <p:sp>
        <p:nvSpPr>
          <p:cNvPr id="8" name="TextBox 7"/>
          <p:cNvSpPr txBox="1"/>
          <p:nvPr/>
        </p:nvSpPr>
        <p:spPr>
          <a:xfrm>
            <a:off x="533400" y="4419600"/>
            <a:ext cx="2819400" cy="181588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Christians are not the only ones who believe in unseen things!</a:t>
            </a:r>
          </a:p>
        </p:txBody>
      </p:sp>
    </p:spTree>
    <p:extLst>
      <p:ext uri="{BB962C8B-B14F-4D97-AF65-F5344CB8AC3E}">
        <p14:creationId xmlns:p14="http://schemas.microsoft.com/office/powerpoint/2010/main" val="35037254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For Creation</a:t>
            </a:r>
          </a:p>
        </p:txBody>
      </p:sp>
      <p:sp>
        <p:nvSpPr>
          <p:cNvPr id="3" name="Content Placeholder 2"/>
          <p:cNvSpPr>
            <a:spLocks noGrp="1"/>
          </p:cNvSpPr>
          <p:nvPr>
            <p:ph idx="1"/>
          </p:nvPr>
        </p:nvSpPr>
        <p:spPr>
          <a:xfrm>
            <a:off x="457200" y="1600201"/>
            <a:ext cx="8229600" cy="1676400"/>
          </a:xfrm>
        </p:spPr>
        <p:txBody>
          <a:bodyPr/>
          <a:lstStyle/>
          <a:p>
            <a:r>
              <a:rPr lang="en-US" dirty="0">
                <a:solidFill>
                  <a:schemeClr val="bg1">
                    <a:lumMod val="50000"/>
                  </a:schemeClr>
                </a:solidFill>
              </a:rPr>
              <a:t>Observed fixity of kinds (Gen. 1:11, 12, 21, 24, 25)</a:t>
            </a:r>
          </a:p>
          <a:p>
            <a:r>
              <a:rPr lang="en-US" dirty="0">
                <a:solidFill>
                  <a:schemeClr val="bg1">
                    <a:lumMod val="50000"/>
                  </a:schemeClr>
                </a:solidFill>
              </a:rPr>
              <a:t>Law of Biogenesis (Acts 17:25, 28)</a:t>
            </a:r>
          </a:p>
          <a:p>
            <a:r>
              <a:rPr lang="en-US" dirty="0"/>
              <a:t>Geological anomalies  (Ps. 104:6-9, ASV)</a:t>
            </a:r>
          </a:p>
          <a:p>
            <a:endParaRPr lang="en-US" dirty="0"/>
          </a:p>
        </p:txBody>
      </p:sp>
    </p:spTree>
    <p:extLst>
      <p:ext uri="{BB962C8B-B14F-4D97-AF65-F5344CB8AC3E}">
        <p14:creationId xmlns:p14="http://schemas.microsoft.com/office/powerpoint/2010/main" val="357937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C:\Users\Steven\Pictures\Pictures\2007 Family\July-Dec\Indiana Trip\Picture 50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Psalms Tied To The Genesis Flood</a:t>
            </a:r>
          </a:p>
        </p:txBody>
      </p:sp>
      <p:sp>
        <p:nvSpPr>
          <p:cNvPr id="3" name="Content Placeholder 2"/>
          <p:cNvSpPr>
            <a:spLocks noGrp="1"/>
          </p:cNvSpPr>
          <p:nvPr>
            <p:ph idx="1"/>
          </p:nvPr>
        </p:nvSpPr>
        <p:spPr>
          <a:xfrm>
            <a:off x="457200" y="1600200"/>
            <a:ext cx="8229600" cy="5181600"/>
          </a:xfrm>
        </p:spPr>
        <p:txBody>
          <a:bodyPr>
            <a:normAutofit fontScale="92500"/>
          </a:bodyPr>
          <a:lstStyle/>
          <a:p>
            <a:pPr marL="0" indent="0">
              <a:buNone/>
            </a:pPr>
            <a:r>
              <a:rPr lang="en-US" dirty="0"/>
              <a:t>6  you covered it with the deep as with a garment; the waters were standing above the mountains.</a:t>
            </a:r>
          </a:p>
          <a:p>
            <a:pPr marL="0" indent="0">
              <a:buNone/>
            </a:pPr>
            <a:r>
              <a:rPr lang="en-US" dirty="0"/>
              <a:t>7  at your rebuke they fled, at the sound of your thunder they hurried away.</a:t>
            </a:r>
          </a:p>
          <a:p>
            <a:pPr marL="0" indent="0">
              <a:buNone/>
            </a:pPr>
            <a:r>
              <a:rPr lang="en-US" dirty="0"/>
              <a:t>8  the mountains rose; the valleys sank down to the place which you established for them.</a:t>
            </a:r>
          </a:p>
          <a:p>
            <a:pPr marL="0" indent="0">
              <a:buNone/>
            </a:pPr>
            <a:r>
              <a:rPr lang="en-US" dirty="0"/>
              <a:t>9  you set a boundary that they may not pass over, so that they will not return to cover the earth” </a:t>
            </a:r>
          </a:p>
          <a:p>
            <a:pPr marL="0" indent="0" algn="r">
              <a:buNone/>
            </a:pPr>
            <a:r>
              <a:rPr lang="en-US" dirty="0"/>
              <a:t>(Ps. 104:6-9, </a:t>
            </a:r>
            <a:r>
              <a:rPr lang="en-US" dirty="0" err="1"/>
              <a:t>NASB</a:t>
            </a:r>
            <a:r>
              <a:rPr lang="en-US" dirty="0"/>
              <a:t>)</a:t>
            </a:r>
          </a:p>
        </p:txBody>
      </p:sp>
    </p:spTree>
    <p:extLst>
      <p:ext uri="{BB962C8B-B14F-4D97-AF65-F5344CB8AC3E}">
        <p14:creationId xmlns:p14="http://schemas.microsoft.com/office/powerpoint/2010/main" val="13479065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descr="C:\Users\Steven\Pictures\Pictures\2007 Family\July-Dec\Indiana Trip\Picture 500.jpg"/>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6571" b="16487"/>
          <a:stretch/>
        </p:blipFill>
        <p:spPr bwMode="auto">
          <a:xfrm>
            <a:off x="508000" y="6927"/>
            <a:ext cx="8128000" cy="44611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Photo of Sign: Grand Teton National Park</a:t>
            </a:r>
          </a:p>
        </p:txBody>
      </p:sp>
      <p:pic>
        <p:nvPicPr>
          <p:cNvPr id="5" name="Picture 2" descr="C:\Users\Steven\Pictures\Pictures\2007 Family\July-Dec\Indiana Trip\Picture 506.jpg"/>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3937" t="11785" r="5279" b="27604"/>
          <a:stretch/>
        </p:blipFill>
        <p:spPr bwMode="auto">
          <a:xfrm rot="183365">
            <a:off x="838200" y="2971800"/>
            <a:ext cx="7187429" cy="35052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cxnSp>
        <p:nvCxnSpPr>
          <p:cNvPr id="6" name="Straight Connector 5"/>
          <p:cNvCxnSpPr/>
          <p:nvPr/>
        </p:nvCxnSpPr>
        <p:spPr>
          <a:xfrm>
            <a:off x="4724400" y="5299365"/>
            <a:ext cx="2895600" cy="152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1094510" y="5424055"/>
            <a:ext cx="3477490" cy="159325"/>
          </a:xfrm>
          <a:prstGeom prst="line">
            <a:avLst/>
          </a:prstGeom>
        </p:spPr>
        <p:style>
          <a:lnRef idx="2">
            <a:schemeClr val="accent2"/>
          </a:lnRef>
          <a:fillRef idx="0">
            <a:schemeClr val="accent2"/>
          </a:fillRef>
          <a:effectRef idx="1">
            <a:schemeClr val="accent2"/>
          </a:effectRef>
          <a:fontRef idx="minor">
            <a:schemeClr val="tx1"/>
          </a:fontRef>
        </p:style>
      </p:cxnSp>
      <p:pic>
        <p:nvPicPr>
          <p:cNvPr id="9218" name="Picture 2" descr="C:\Users\Steven\AppData\Local\Microsoft\Windows\Temporary Internet Files\Content.IE5\EXHVBVOP\MC90043156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09725" y="1548073"/>
            <a:ext cx="2285714" cy="228571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3886200" y="3982020"/>
            <a:ext cx="3477490" cy="159325"/>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955031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1125" y="3048000"/>
            <a:ext cx="5807075" cy="2609850"/>
          </a:xfrm>
        </p:spPr>
        <p:txBody>
          <a:bodyPr/>
          <a:lstStyle/>
          <a:p>
            <a:r>
              <a:rPr lang="en-US" dirty="0">
                <a:solidFill>
                  <a:srgbClr val="C00000"/>
                </a:solidFill>
              </a:rPr>
              <a:t>EVOLUTION</a:t>
            </a:r>
            <a:br>
              <a:rPr lang="en-US" dirty="0"/>
            </a:br>
            <a:r>
              <a:rPr lang="en-US" dirty="0">
                <a:solidFill>
                  <a:schemeClr val="tx1"/>
                </a:solidFill>
              </a:rPr>
              <a:t>or</a:t>
            </a:r>
            <a:br>
              <a:rPr lang="en-US" dirty="0"/>
            </a:br>
            <a:r>
              <a:rPr lang="en-US" dirty="0">
                <a:solidFill>
                  <a:schemeClr val="accent3">
                    <a:lumMod val="75000"/>
                  </a:schemeClr>
                </a:solidFill>
              </a:rPr>
              <a:t>CREATION?</a:t>
            </a:r>
          </a:p>
        </p:txBody>
      </p:sp>
      <p:sp>
        <p:nvSpPr>
          <p:cNvPr id="3" name="Subtitle 2"/>
          <p:cNvSpPr>
            <a:spLocks noGrp="1"/>
          </p:cNvSpPr>
          <p:nvPr>
            <p:ph type="subTitle" idx="1"/>
          </p:nvPr>
        </p:nvSpPr>
        <p:spPr>
          <a:xfrm>
            <a:off x="2438400" y="533401"/>
            <a:ext cx="6400800" cy="1066800"/>
          </a:xfrm>
          <a:prstGeom prst="wedgeRectCallout">
            <a:avLst>
              <a:gd name="adj1" fmla="val -57463"/>
              <a:gd name="adj2" fmla="val 52851"/>
            </a:avLst>
          </a:prstGeo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dirty="0"/>
              <a:t>Why do some believe in evolution?</a:t>
            </a:r>
          </a:p>
          <a:p>
            <a:r>
              <a:rPr lang="en-US" dirty="0"/>
              <a:t>Does it make any difference?</a:t>
            </a:r>
          </a:p>
          <a:p>
            <a:r>
              <a:rPr lang="en-US" dirty="0"/>
              <a:t>Can we really know which is true?</a:t>
            </a:r>
          </a:p>
          <a:p>
            <a:endParaRPr lang="en-US" dirty="0"/>
          </a:p>
        </p:txBody>
      </p:sp>
      <p:sp>
        <p:nvSpPr>
          <p:cNvPr id="4" name="TextBox 3"/>
          <p:cNvSpPr txBox="1"/>
          <p:nvPr/>
        </p:nvSpPr>
        <p:spPr>
          <a:xfrm>
            <a:off x="0" y="6553200"/>
            <a:ext cx="9144000" cy="369332"/>
          </a:xfrm>
          <a:prstGeom prst="rect">
            <a:avLst/>
          </a:prstGeom>
          <a:noFill/>
        </p:spPr>
        <p:txBody>
          <a:bodyPr wrap="square" rtlCol="0">
            <a:spAutoFit/>
          </a:bodyPr>
          <a:lstStyle/>
          <a:p>
            <a:pPr algn="ctr"/>
            <a:r>
              <a:rPr lang="en-US" i="1" dirty="0">
                <a:solidFill>
                  <a:prstClr val="black"/>
                </a:solidFill>
              </a:rPr>
              <a:t>All verses are from the </a:t>
            </a:r>
            <a:r>
              <a:rPr lang="en-US" i="1" dirty="0" err="1">
                <a:solidFill>
                  <a:prstClr val="black"/>
                </a:solidFill>
              </a:rPr>
              <a:t>NKJV</a:t>
            </a:r>
            <a:r>
              <a:rPr lang="en-US" i="1" dirty="0">
                <a:solidFill>
                  <a:prstClr val="black"/>
                </a:solidFill>
              </a:rPr>
              <a:t> unless noted.</a:t>
            </a:r>
          </a:p>
        </p:txBody>
      </p:sp>
      <p:pic>
        <p:nvPicPr>
          <p:cNvPr id="5" name="Picture 2" descr="http://downloads.clipart.com/21896634.png?t=1218755398&amp;h=6a4bb570b9417b8bb5ae9b8d09c363d7&amp;u=stevenjwallace"/>
          <p:cNvPicPr>
            <a:picLocks noChangeAspect="1" noChangeArrowheads="1"/>
          </p:cNvPicPr>
          <p:nvPr/>
        </p:nvPicPr>
        <p:blipFill>
          <a:blip r:embed="rId3"/>
          <a:srcRect/>
          <a:stretch>
            <a:fillRect/>
          </a:stretch>
        </p:blipFill>
        <p:spPr bwMode="auto">
          <a:xfrm flipH="1">
            <a:off x="609600" y="1371599"/>
            <a:ext cx="2041525" cy="5343491"/>
          </a:xfrm>
          <a:prstGeom prst="rect">
            <a:avLst/>
          </a:prstGeom>
          <a:noFill/>
        </p:spPr>
      </p:pic>
    </p:spTree>
    <p:extLst>
      <p:ext uri="{BB962C8B-B14F-4D97-AF65-F5344CB8AC3E}">
        <p14:creationId xmlns:p14="http://schemas.microsoft.com/office/powerpoint/2010/main" val="4279603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562600" cy="1143000"/>
          </a:xfrm>
        </p:spPr>
        <p:txBody>
          <a:bodyPr>
            <a:normAutofit fontScale="90000"/>
          </a:bodyPr>
          <a:lstStyle/>
          <a:p>
            <a:r>
              <a:rPr/>
              <a:t>Geologic "Anomalies"</a:t>
            </a:r>
            <a:br>
              <a:rPr/>
            </a:br>
            <a:r>
              <a:rPr/>
              <a:t>DENY LONG AGES</a:t>
            </a:r>
            <a:endParaRPr lang="en-US" dirty="0"/>
          </a:p>
        </p:txBody>
      </p:sp>
      <p:sp>
        <p:nvSpPr>
          <p:cNvPr id="3" name="Content Placeholder 2"/>
          <p:cNvSpPr>
            <a:spLocks noGrp="1"/>
          </p:cNvSpPr>
          <p:nvPr>
            <p:ph idx="1"/>
          </p:nvPr>
        </p:nvSpPr>
        <p:spPr>
          <a:xfrm>
            <a:off x="457200" y="1600200"/>
            <a:ext cx="5791200" cy="5105400"/>
          </a:xfrm>
        </p:spPr>
        <p:txBody>
          <a:bodyPr>
            <a:normAutofit/>
          </a:bodyPr>
          <a:lstStyle/>
          <a:p>
            <a:r>
              <a:rPr lang="en-US" dirty="0" err="1"/>
              <a:t>Polystrate</a:t>
            </a:r>
            <a:r>
              <a:rPr lang="en-US" dirty="0"/>
              <a:t> fossils </a:t>
            </a:r>
          </a:p>
          <a:p>
            <a:endParaRPr lang="en-US" dirty="0"/>
          </a:p>
        </p:txBody>
      </p:sp>
      <p:pic>
        <p:nvPicPr>
          <p:cNvPr id="88066" name="Picture 2" descr="40 foot tree passing through sandstone, shale and coal">
            <a:hlinkClick r:id="rId3"/>
          </p:cNvPr>
          <p:cNvPicPr>
            <a:picLocks noChangeAspect="1" noChangeArrowheads="1"/>
          </p:cNvPicPr>
          <p:nvPr/>
        </p:nvPicPr>
        <p:blipFill>
          <a:blip r:embed="rId4"/>
          <a:srcRect/>
          <a:stretch>
            <a:fillRect/>
          </a:stretch>
        </p:blipFill>
        <p:spPr bwMode="auto">
          <a:xfrm>
            <a:off x="6019800" y="1676400"/>
            <a:ext cx="2905125" cy="3905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hlinkClick r:id="rId3"/>
          </p:cNvPr>
          <p:cNvSpPr/>
          <p:nvPr/>
        </p:nvSpPr>
        <p:spPr>
          <a:xfrm>
            <a:off x="6029325" y="5638800"/>
            <a:ext cx="2895600" cy="923330"/>
          </a:xfrm>
          <a:prstGeom prst="rect">
            <a:avLst/>
          </a:prstGeom>
        </p:spPr>
        <p:txBody>
          <a:bodyPr wrap="square">
            <a:spAutoFit/>
          </a:bodyPr>
          <a:lstStyle/>
          <a:p>
            <a:r>
              <a:rPr lang="en-US" dirty="0">
                <a:solidFill>
                  <a:prstClr val="black"/>
                </a:solidFill>
              </a:rPr>
              <a:t>http://www.earthage.org/polystrate/Fossil%20Trees%20of%20Nova%20Scotia.htm</a:t>
            </a:r>
          </a:p>
        </p:txBody>
      </p:sp>
      <p:pic>
        <p:nvPicPr>
          <p:cNvPr id="88070" name="Picture 6" descr="http://www.creationscience.com/onlinebook/webpictures/polystratefossil.jpg"/>
          <p:cNvPicPr>
            <a:picLocks noChangeAspect="1" noChangeArrowheads="1"/>
          </p:cNvPicPr>
          <p:nvPr/>
        </p:nvPicPr>
        <p:blipFill>
          <a:blip r:embed="rId5"/>
          <a:srcRect/>
          <a:stretch>
            <a:fillRect/>
          </a:stretch>
        </p:blipFill>
        <p:spPr bwMode="auto">
          <a:xfrm>
            <a:off x="3581400" y="1676400"/>
            <a:ext cx="2038350" cy="476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839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562600" cy="1143000"/>
          </a:xfrm>
        </p:spPr>
        <p:txBody>
          <a:bodyPr>
            <a:normAutofit fontScale="90000"/>
          </a:bodyPr>
          <a:lstStyle/>
          <a:p>
            <a:r>
              <a:rPr/>
              <a:t>Geologic "Anomalies"</a:t>
            </a:r>
            <a:br>
              <a:rPr/>
            </a:br>
            <a:r>
              <a:rPr/>
              <a:t>DENY LONG AGES</a:t>
            </a:r>
            <a:endParaRPr lang="en-US" dirty="0"/>
          </a:p>
        </p:txBody>
      </p:sp>
      <p:sp>
        <p:nvSpPr>
          <p:cNvPr id="3" name="Content Placeholder 2"/>
          <p:cNvSpPr>
            <a:spLocks noGrp="1"/>
          </p:cNvSpPr>
          <p:nvPr>
            <p:ph idx="1"/>
          </p:nvPr>
        </p:nvSpPr>
        <p:spPr>
          <a:xfrm>
            <a:off x="457200" y="1600200"/>
            <a:ext cx="5791200" cy="5105400"/>
          </a:xfrm>
        </p:spPr>
        <p:txBody>
          <a:bodyPr>
            <a:normAutofit/>
          </a:bodyPr>
          <a:lstStyle/>
          <a:p>
            <a:r>
              <a:rPr lang="en-US" dirty="0" err="1">
                <a:solidFill>
                  <a:schemeClr val="bg1">
                    <a:lumMod val="50000"/>
                  </a:schemeClr>
                </a:solidFill>
              </a:rPr>
              <a:t>Polystrate</a:t>
            </a:r>
            <a:r>
              <a:rPr lang="en-US" dirty="0">
                <a:solidFill>
                  <a:schemeClr val="bg1">
                    <a:lumMod val="50000"/>
                  </a:schemeClr>
                </a:solidFill>
              </a:rPr>
              <a:t> fossils </a:t>
            </a:r>
          </a:p>
          <a:p>
            <a:r>
              <a:rPr lang="en-US" dirty="0"/>
              <a:t>Bent rock layers without fracturing</a:t>
            </a:r>
          </a:p>
        </p:txBody>
      </p:sp>
      <p:pic>
        <p:nvPicPr>
          <p:cNvPr id="9218" name="Picture 2" descr="C:\Users\Steven\Pictures\Pictures\2010\June-Dec\IMGA66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30" y="2687216"/>
            <a:ext cx="5691770" cy="4174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19" name="Picture 3" descr="C:\Users\Steven\Pictures\Pictures\2010\June-Dec\IMGA66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2784"/>
          <a:stretch/>
        </p:blipFill>
        <p:spPr bwMode="auto">
          <a:xfrm>
            <a:off x="1729668" y="2687216"/>
            <a:ext cx="7178448" cy="37897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42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9218"/>
                                        </p:tgtEl>
                                      </p:cBhvr>
                                    </p:animEffect>
                                    <p:set>
                                      <p:cBhvr>
                                        <p:cTn id="11" dur="1" fill="hold">
                                          <p:stCondLst>
                                            <p:cond delay="4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562600" cy="1143000"/>
          </a:xfrm>
        </p:spPr>
        <p:txBody>
          <a:bodyPr>
            <a:normAutofit fontScale="90000"/>
          </a:bodyPr>
          <a:lstStyle/>
          <a:p>
            <a:r>
              <a:rPr/>
              <a:t>Geologic "Anomalies"</a:t>
            </a:r>
            <a:br>
              <a:rPr/>
            </a:br>
            <a:r>
              <a:rPr/>
              <a:t>DENY LONG AGES</a:t>
            </a:r>
            <a:endParaRPr lang="en-US" dirty="0"/>
          </a:p>
        </p:txBody>
      </p:sp>
      <p:sp>
        <p:nvSpPr>
          <p:cNvPr id="3" name="Content Placeholder 2"/>
          <p:cNvSpPr>
            <a:spLocks noGrp="1"/>
          </p:cNvSpPr>
          <p:nvPr>
            <p:ph idx="1"/>
          </p:nvPr>
        </p:nvSpPr>
        <p:spPr>
          <a:xfrm>
            <a:off x="457200" y="1600200"/>
            <a:ext cx="8001000" cy="5105400"/>
          </a:xfrm>
        </p:spPr>
        <p:txBody>
          <a:bodyPr>
            <a:normAutofit/>
          </a:bodyPr>
          <a:lstStyle/>
          <a:p>
            <a:r>
              <a:rPr lang="en-US" dirty="0" err="1">
                <a:solidFill>
                  <a:schemeClr val="bg1">
                    <a:lumMod val="50000"/>
                  </a:schemeClr>
                </a:solidFill>
              </a:rPr>
              <a:t>Polystrate</a:t>
            </a:r>
            <a:r>
              <a:rPr lang="en-US" dirty="0">
                <a:solidFill>
                  <a:schemeClr val="bg1">
                    <a:lumMod val="50000"/>
                  </a:schemeClr>
                </a:solidFill>
              </a:rPr>
              <a:t> fossils </a:t>
            </a:r>
          </a:p>
          <a:p>
            <a:r>
              <a:rPr lang="en-US" dirty="0">
                <a:solidFill>
                  <a:schemeClr val="bg1">
                    <a:lumMod val="50000"/>
                  </a:schemeClr>
                </a:solidFill>
              </a:rPr>
              <a:t>Bent rock layers without fracturing</a:t>
            </a:r>
          </a:p>
          <a:p>
            <a:r>
              <a:rPr lang="en-US" sz="3200" dirty="0"/>
              <a:t>Soft and stretchy tissue with </a:t>
            </a:r>
            <a:br>
              <a:rPr lang="en-US" sz="3200" dirty="0"/>
            </a:br>
            <a:r>
              <a:rPr lang="en-US" sz="3200" dirty="0"/>
              <a:t>red blood cells found in dinosaur femur (2005, see </a:t>
            </a:r>
            <a:r>
              <a:rPr lang="en-US" sz="2400" dirty="0">
                <a:hlinkClick r:id="rId3"/>
              </a:rPr>
              <a:t>ww.nbcnews.com/id/7285683/#.UaZ9WkA6On8</a:t>
            </a:r>
            <a:r>
              <a:rPr lang="en-US" sz="3200" dirty="0"/>
              <a:t>)</a:t>
            </a:r>
          </a:p>
          <a:p>
            <a:pPr lvl="1"/>
            <a:r>
              <a:rPr lang="en-US" sz="2800" dirty="0"/>
              <a:t>Difficult to reconcile such with 70 million years</a:t>
            </a:r>
          </a:p>
          <a:p>
            <a:pPr lvl="1"/>
            <a:r>
              <a:rPr lang="en-US" sz="2800" dirty="0"/>
              <a:t>Evolutionists do not discard their paradigm, but reject the evidence’s implication and modify their paradigm</a:t>
            </a:r>
          </a:p>
        </p:txBody>
      </p:sp>
      <p:pic>
        <p:nvPicPr>
          <p:cNvPr id="26626" name="Picture 2" descr="http://upload.wikimedia.org/wikipedia/commons/a/a2/Tyrannosaurus_peptides.jpg"/>
          <p:cNvPicPr preferRelativeResize="0">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6200000">
            <a:off x="6099098" y="-79369"/>
            <a:ext cx="2955952" cy="3206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3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1143000"/>
          </a:xfrm>
        </p:spPr>
        <p:txBody>
          <a:bodyPr>
            <a:normAutofit/>
          </a:bodyPr>
          <a:lstStyle/>
          <a:p>
            <a:r>
              <a:rPr lang="en-US" dirty="0"/>
              <a:t>Dinosaur soft tissue</a:t>
            </a:r>
          </a:p>
        </p:txBody>
      </p:sp>
      <p:sp>
        <p:nvSpPr>
          <p:cNvPr id="3" name="Content Placeholder 2"/>
          <p:cNvSpPr>
            <a:spLocks noGrp="1"/>
          </p:cNvSpPr>
          <p:nvPr>
            <p:ph idx="1"/>
          </p:nvPr>
        </p:nvSpPr>
        <p:spPr>
          <a:xfrm>
            <a:off x="457200" y="1600200"/>
            <a:ext cx="8382000" cy="5105400"/>
          </a:xfrm>
        </p:spPr>
        <p:txBody>
          <a:bodyPr>
            <a:normAutofit/>
          </a:bodyPr>
          <a:lstStyle/>
          <a:p>
            <a:pPr marL="329184" lvl="1" indent="0">
              <a:buNone/>
            </a:pPr>
            <a:r>
              <a:rPr lang="en-US" sz="2800" dirty="0"/>
              <a:t>“it was exactly like looking at a slice of modern bone. But, of course, I couldn’t believe it. . . . The bones, after all, are 65 million years old. How could blood cells survive that long?” </a:t>
            </a:r>
            <a:r>
              <a:rPr lang="en-US" sz="2400" dirty="0"/>
              <a:t>(Dr. Mary Schweitzer, </a:t>
            </a:r>
            <a:r>
              <a:rPr lang="en-US" sz="2400" dirty="0">
                <a:hlinkClick r:id="rId3"/>
              </a:rPr>
              <a:t>http://www.youtube.com/watch?v=XEtL6XjRqMg</a:t>
            </a:r>
            <a:r>
              <a:rPr lang="en-US" sz="2400" dirty="0"/>
              <a:t>)</a:t>
            </a:r>
          </a:p>
        </p:txBody>
      </p:sp>
      <p:pic>
        <p:nvPicPr>
          <p:cNvPr id="26628" name="Picture 4" descr="T-Rex soft tiss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68" y="4204275"/>
            <a:ext cx="8078932"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6304" y="6109275"/>
            <a:ext cx="4572000" cy="584775"/>
          </a:xfrm>
          <a:prstGeom prst="rect">
            <a:avLst/>
          </a:prstGeom>
        </p:spPr>
        <p:txBody>
          <a:bodyPr>
            <a:spAutoFit/>
          </a:bodyPr>
          <a:lstStyle/>
          <a:p>
            <a:r>
              <a:rPr lang="en-US" sz="1600" i="1" dirty="0">
                <a:solidFill>
                  <a:srgbClr val="555555"/>
                </a:solidFill>
                <a:latin typeface="Verdana"/>
              </a:rPr>
              <a:t>Science </a:t>
            </a:r>
            <a:r>
              <a:rPr lang="en-US" sz="1600" dirty="0">
                <a:solidFill>
                  <a:srgbClr val="555555"/>
                </a:solidFill>
                <a:latin typeface="Verdana"/>
              </a:rPr>
              <a:t>via AP</a:t>
            </a:r>
            <a:br>
              <a:rPr lang="en-US" sz="1600" dirty="0"/>
            </a:br>
            <a:r>
              <a:rPr lang="en-US" sz="1600" dirty="0">
                <a:solidFill>
                  <a:srgbClr val="555555"/>
                </a:solidFill>
                <a:latin typeface="Verdana"/>
              </a:rPr>
              <a:t>(From www.msnbc.msn.com/id/7285683/)</a:t>
            </a:r>
            <a:endParaRPr lang="en-US" sz="1600" dirty="0"/>
          </a:p>
        </p:txBody>
      </p:sp>
    </p:spTree>
    <p:extLst>
      <p:ext uri="{BB962C8B-B14F-4D97-AF65-F5344CB8AC3E}">
        <p14:creationId xmlns:p14="http://schemas.microsoft.com/office/powerpoint/2010/main" val="1442540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Rex soft tiss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38400"/>
            <a:ext cx="4191000" cy="1552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4124965"/>
            <a:ext cx="3192477" cy="369332"/>
          </a:xfrm>
          <a:prstGeom prst="rect">
            <a:avLst/>
          </a:prstGeom>
        </p:spPr>
        <p:txBody>
          <a:bodyPr wrap="none">
            <a:spAutoFit/>
          </a:bodyPr>
          <a:lstStyle/>
          <a:p>
            <a:r>
              <a:rPr lang="en-US" dirty="0">
                <a:solidFill>
                  <a:srgbClr val="555555"/>
                </a:solidFill>
                <a:latin typeface="Verdana"/>
              </a:rPr>
              <a:t>CREDIT: M. H. Schweitzer</a:t>
            </a:r>
            <a:endParaRPr lang="en-US" dirty="0"/>
          </a:p>
        </p:txBody>
      </p:sp>
      <p:sp>
        <p:nvSpPr>
          <p:cNvPr id="5" name="Rectangle 4"/>
          <p:cNvSpPr/>
          <p:nvPr/>
        </p:nvSpPr>
        <p:spPr>
          <a:xfrm>
            <a:off x="4267200" y="0"/>
            <a:ext cx="4876800" cy="6370975"/>
          </a:xfrm>
          <a:prstGeom prst="rect">
            <a:avLst/>
          </a:prstGeom>
        </p:spPr>
        <p:txBody>
          <a:bodyPr wrap="square">
            <a:spAutoFit/>
          </a:bodyPr>
          <a:lstStyle/>
          <a:p>
            <a:r>
              <a:rPr lang="en-US" sz="2400" b="1" dirty="0">
                <a:solidFill>
                  <a:srgbClr val="000000"/>
                </a:solidFill>
                <a:latin typeface="Verdana"/>
              </a:rPr>
              <a:t>Left:</a:t>
            </a:r>
            <a:r>
              <a:rPr lang="en-US" sz="2400" dirty="0">
                <a:solidFill>
                  <a:srgbClr val="000000"/>
                </a:solidFill>
                <a:latin typeface="Verdana"/>
              </a:rPr>
              <a:t> The flexible branching structures in the </a:t>
            </a:r>
            <a:r>
              <a:rPr lang="en-US" sz="2400" i="1" dirty="0">
                <a:solidFill>
                  <a:srgbClr val="000000"/>
                </a:solidFill>
                <a:latin typeface="Verdana"/>
              </a:rPr>
              <a:t>T. </a:t>
            </a:r>
            <a:r>
              <a:rPr lang="en-US" sz="2400" i="1" dirty="0" err="1">
                <a:solidFill>
                  <a:srgbClr val="000000"/>
                </a:solidFill>
                <a:latin typeface="Verdana"/>
              </a:rPr>
              <a:t>rex</a:t>
            </a:r>
            <a:r>
              <a:rPr lang="en-US" sz="2400" dirty="0">
                <a:solidFill>
                  <a:srgbClr val="000000"/>
                </a:solidFill>
                <a:latin typeface="Verdana"/>
              </a:rPr>
              <a:t> bone were justifiably identified as ‘blood vessels’. Soft tissues like blood vessels should not be there if the bones were 65 million years old.</a:t>
            </a:r>
            <a:br>
              <a:rPr lang="en-US" sz="2400" dirty="0"/>
            </a:br>
            <a:r>
              <a:rPr lang="en-US" sz="2400" b="1" dirty="0">
                <a:solidFill>
                  <a:srgbClr val="000000"/>
                </a:solidFill>
                <a:latin typeface="Verdana"/>
              </a:rPr>
              <a:t>Right:</a:t>
            </a:r>
            <a:r>
              <a:rPr lang="en-US" sz="2400" dirty="0">
                <a:solidFill>
                  <a:srgbClr val="000000"/>
                </a:solidFill>
                <a:latin typeface="Verdana"/>
              </a:rPr>
              <a:t> These microscopic structures were able to be squeezed out of some of the blood vessels, and can be seen to ‘look like cells’ as the researchers said. So once again there is scope for </a:t>
            </a:r>
            <a:r>
              <a:rPr lang="en-US" sz="2400" dirty="0" err="1">
                <a:solidFill>
                  <a:srgbClr val="000000"/>
                </a:solidFill>
                <a:latin typeface="Verdana"/>
              </a:rPr>
              <a:t>Dr</a:t>
            </a:r>
            <a:r>
              <a:rPr lang="en-US" sz="2400" dirty="0">
                <a:solidFill>
                  <a:srgbClr val="000000"/>
                </a:solidFill>
                <a:latin typeface="Verdana"/>
              </a:rPr>
              <a:t> Schweitzer to ask the same question, ‘How could these cells last for 65 million years?’</a:t>
            </a:r>
            <a:endParaRPr lang="en-US" sz="2400" dirty="0"/>
          </a:p>
        </p:txBody>
      </p:sp>
      <p:sp>
        <p:nvSpPr>
          <p:cNvPr id="7" name="Rectangle 6"/>
          <p:cNvSpPr/>
          <p:nvPr/>
        </p:nvSpPr>
        <p:spPr>
          <a:xfrm>
            <a:off x="4287982" y="6287869"/>
            <a:ext cx="4188967" cy="646331"/>
          </a:xfrm>
          <a:prstGeom prst="rect">
            <a:avLst/>
          </a:prstGeom>
        </p:spPr>
        <p:txBody>
          <a:bodyPr wrap="none">
            <a:spAutoFit/>
          </a:bodyPr>
          <a:lstStyle/>
          <a:p>
            <a:r>
              <a:rPr lang="en-US" dirty="0">
                <a:solidFill>
                  <a:srgbClr val="555555"/>
                </a:solidFill>
                <a:latin typeface="Verdana"/>
              </a:rPr>
              <a:t>by </a:t>
            </a:r>
            <a:r>
              <a:rPr lang="en-US" dirty="0" err="1">
                <a:solidFill>
                  <a:srgbClr val="555555"/>
                </a:solidFill>
                <a:latin typeface="Verdana"/>
              </a:rPr>
              <a:t>Dr</a:t>
            </a:r>
            <a:r>
              <a:rPr lang="en-US" dirty="0">
                <a:solidFill>
                  <a:srgbClr val="555555"/>
                </a:solidFill>
                <a:latin typeface="Verdana"/>
              </a:rPr>
              <a:t> Carl Wieland, CMI–Australia</a:t>
            </a:r>
          </a:p>
          <a:p>
            <a:r>
              <a:rPr lang="en-US" dirty="0">
                <a:hlinkClick r:id="rId3"/>
              </a:rPr>
              <a:t>http://creation.com/still-soft-and-stretchy</a:t>
            </a:r>
            <a:endParaRPr lang="en-US" dirty="0"/>
          </a:p>
        </p:txBody>
      </p:sp>
    </p:spTree>
    <p:extLst>
      <p:ext uri="{BB962C8B-B14F-4D97-AF65-F5344CB8AC3E}">
        <p14:creationId xmlns:p14="http://schemas.microsoft.com/office/powerpoint/2010/main" val="33803888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562600" cy="1143000"/>
          </a:xfrm>
        </p:spPr>
        <p:txBody>
          <a:bodyPr>
            <a:normAutofit fontScale="90000"/>
          </a:bodyPr>
          <a:lstStyle/>
          <a:p>
            <a:r>
              <a:rPr/>
              <a:t>Geologic "Anomalies"</a:t>
            </a:r>
            <a:br>
              <a:rPr/>
            </a:br>
            <a:r>
              <a:rPr/>
              <a:t>DENY LONG AGES</a:t>
            </a:r>
            <a:endParaRPr lang="en-US" dirty="0"/>
          </a:p>
        </p:txBody>
      </p:sp>
      <p:sp>
        <p:nvSpPr>
          <p:cNvPr id="3" name="Content Placeholder 2"/>
          <p:cNvSpPr>
            <a:spLocks noGrp="1"/>
          </p:cNvSpPr>
          <p:nvPr>
            <p:ph idx="1"/>
          </p:nvPr>
        </p:nvSpPr>
        <p:spPr>
          <a:xfrm>
            <a:off x="457200" y="1600200"/>
            <a:ext cx="8001000" cy="5105400"/>
          </a:xfrm>
        </p:spPr>
        <p:txBody>
          <a:bodyPr>
            <a:normAutofit/>
          </a:bodyPr>
          <a:lstStyle/>
          <a:p>
            <a:pPr marL="457200" indent="-457200"/>
            <a:r>
              <a:rPr lang="en-US" dirty="0" err="1">
                <a:solidFill>
                  <a:schemeClr val="bg1">
                    <a:lumMod val="50000"/>
                  </a:schemeClr>
                </a:solidFill>
              </a:rPr>
              <a:t>Polystrate</a:t>
            </a:r>
            <a:r>
              <a:rPr lang="en-US" dirty="0">
                <a:solidFill>
                  <a:schemeClr val="bg1">
                    <a:lumMod val="50000"/>
                  </a:schemeClr>
                </a:solidFill>
              </a:rPr>
              <a:t> fossils </a:t>
            </a:r>
          </a:p>
          <a:p>
            <a:pPr marL="457200" indent="-457200"/>
            <a:r>
              <a:rPr lang="en-US" dirty="0">
                <a:solidFill>
                  <a:schemeClr val="bg1">
                    <a:lumMod val="50000"/>
                  </a:schemeClr>
                </a:solidFill>
              </a:rPr>
              <a:t>Bent rock layers without fracturing</a:t>
            </a:r>
          </a:p>
          <a:p>
            <a:pPr marL="457200" indent="-457200"/>
            <a:r>
              <a:rPr lang="en-US" dirty="0">
                <a:solidFill>
                  <a:schemeClr val="bg1">
                    <a:lumMod val="50000"/>
                  </a:schemeClr>
                </a:solidFill>
              </a:rPr>
              <a:t>Soft and stretchy tissue with red </a:t>
            </a:r>
            <a:br>
              <a:rPr lang="en-US" dirty="0">
                <a:solidFill>
                  <a:schemeClr val="bg1">
                    <a:lumMod val="50000"/>
                  </a:schemeClr>
                </a:solidFill>
              </a:rPr>
            </a:br>
            <a:r>
              <a:rPr lang="en-US" dirty="0">
                <a:solidFill>
                  <a:schemeClr val="bg1">
                    <a:lumMod val="50000"/>
                  </a:schemeClr>
                </a:solidFill>
              </a:rPr>
              <a:t>blood cells found in dinosaur femur</a:t>
            </a:r>
          </a:p>
          <a:p>
            <a:pPr marL="457200" indent="-457200"/>
            <a:r>
              <a:rPr lang="en-US" dirty="0"/>
              <a:t>Living fossils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193232"/>
            <a:ext cx="8693150" cy="269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3731567"/>
            <a:ext cx="914400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a:t>Remember…</a:t>
            </a:r>
          </a:p>
        </p:txBody>
      </p:sp>
    </p:spTree>
    <p:extLst>
      <p:ext uri="{BB962C8B-B14F-4D97-AF65-F5344CB8AC3E}">
        <p14:creationId xmlns:p14="http://schemas.microsoft.com/office/powerpoint/2010/main" val="16190156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le:Latimeria Chalumnae - Coelacanth - NHM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6901011" cy="2492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1720" y="2819400"/>
            <a:ext cx="7285969" cy="338554"/>
          </a:xfrm>
          <a:prstGeom prst="rect">
            <a:avLst/>
          </a:prstGeom>
          <a:noFill/>
        </p:spPr>
        <p:txBody>
          <a:bodyPr wrap="none" rtlCol="0">
            <a:spAutoFit/>
          </a:bodyPr>
          <a:lstStyle/>
          <a:p>
            <a:r>
              <a:rPr lang="en-US" sz="1600" i="1" dirty="0"/>
              <a:t>http://en.wikipedia.org/wiki/File:Latimeria_Chalumnae_-_Coelacanth_-_NHMW.jpg</a:t>
            </a:r>
          </a:p>
        </p:txBody>
      </p:sp>
      <p:sp>
        <p:nvSpPr>
          <p:cNvPr id="5" name="TextBox 4"/>
          <p:cNvSpPr txBox="1"/>
          <p:nvPr/>
        </p:nvSpPr>
        <p:spPr>
          <a:xfrm>
            <a:off x="6400800" y="304800"/>
            <a:ext cx="2815647" cy="24929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“…coelacanths were considered to be transitional species between fish and </a:t>
            </a:r>
            <a:r>
              <a:rPr lang="en-US" sz="2400" dirty="0" err="1"/>
              <a:t>tetrapods</a:t>
            </a:r>
            <a:r>
              <a:rPr lang="en-US" sz="2400" dirty="0"/>
              <a:t>” </a:t>
            </a:r>
            <a:r>
              <a:rPr lang="en-US" dirty="0"/>
              <a:t>(</a:t>
            </a:r>
            <a:r>
              <a:rPr lang="en-US" dirty="0">
                <a:hlinkClick r:id="rId4"/>
              </a:rPr>
              <a:t>http://en.wikipedia.org/wiki/Coelacanth</a:t>
            </a:r>
            <a:r>
              <a:rPr lang="en-US" dirty="0"/>
              <a:t>)</a:t>
            </a:r>
          </a:p>
        </p:txBody>
      </p:sp>
      <p:sp>
        <p:nvSpPr>
          <p:cNvPr id="6" name="TextBox 5"/>
          <p:cNvSpPr txBox="1"/>
          <p:nvPr/>
        </p:nvSpPr>
        <p:spPr>
          <a:xfrm>
            <a:off x="-1" y="0"/>
            <a:ext cx="9216447"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b="1" dirty="0">
                <a:solidFill>
                  <a:schemeClr val="bg1"/>
                </a:solidFill>
              </a:rPr>
              <a:t>Dated as living 400 million years ago;  extinct 65 million years ago</a:t>
            </a:r>
          </a:p>
        </p:txBody>
      </p:sp>
      <p:pic>
        <p:nvPicPr>
          <p:cNvPr id="29702" name="Picture 6" descr="File:Coelacanth CA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713793"/>
            <a:ext cx="4796847" cy="31719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4108609"/>
            <a:ext cx="4277879" cy="2215991"/>
          </a:xfrm>
          <a:prstGeom prst="rect">
            <a:avLst/>
          </a:prstGeom>
        </p:spPr>
        <p:txBody>
          <a:bodyPr wrap="square">
            <a:spAutoFit/>
          </a:bodyPr>
          <a:lstStyle/>
          <a:p>
            <a:pPr algn="r"/>
            <a:r>
              <a:rPr lang="en-US" sz="2400" dirty="0"/>
              <a:t>“The coelacanths were thought to have gone extinct 65 million years ago, until a living specimen belonging to the order was discovered in 1938” </a:t>
            </a:r>
            <a:r>
              <a:rPr lang="en-US" dirty="0"/>
              <a:t>(http://en.wikipedia.org/wiki/Living_fossil)</a:t>
            </a:r>
          </a:p>
        </p:txBody>
      </p:sp>
      <p:sp>
        <p:nvSpPr>
          <p:cNvPr id="8" name="TextBox 7"/>
          <p:cNvSpPr txBox="1"/>
          <p:nvPr/>
        </p:nvSpPr>
        <p:spPr>
          <a:xfrm>
            <a:off x="0" y="3168134"/>
            <a:ext cx="9144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600" b="1" dirty="0"/>
              <a:t>WHY NO CHANGE IN  FOSSIL RECORD?</a:t>
            </a:r>
          </a:p>
        </p:txBody>
      </p:sp>
      <p:pic>
        <p:nvPicPr>
          <p:cNvPr id="297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4343400" y="5503522"/>
            <a:ext cx="1818121" cy="1382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8778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For Creation</a:t>
            </a:r>
          </a:p>
        </p:txBody>
      </p:sp>
      <p:sp>
        <p:nvSpPr>
          <p:cNvPr id="3" name="Content Placeholder 2"/>
          <p:cNvSpPr>
            <a:spLocks noGrp="1"/>
          </p:cNvSpPr>
          <p:nvPr>
            <p:ph idx="1"/>
          </p:nvPr>
        </p:nvSpPr>
        <p:spPr>
          <a:xfrm>
            <a:off x="457200" y="1600200"/>
            <a:ext cx="8229600" cy="2514600"/>
          </a:xfrm>
        </p:spPr>
        <p:txBody>
          <a:bodyPr>
            <a:normAutofit lnSpcReduction="10000"/>
          </a:bodyPr>
          <a:lstStyle/>
          <a:p>
            <a:pPr marL="457200" indent="-457200"/>
            <a:r>
              <a:rPr lang="en-US" dirty="0">
                <a:solidFill>
                  <a:schemeClr val="bg1">
                    <a:lumMod val="50000"/>
                  </a:schemeClr>
                </a:solidFill>
              </a:rPr>
              <a:t>Observed fixity of kinds (Gen. 1:11, 12, 21, 24, 25)</a:t>
            </a:r>
          </a:p>
          <a:p>
            <a:pPr marL="457200" indent="-457200"/>
            <a:r>
              <a:rPr lang="en-US" dirty="0">
                <a:solidFill>
                  <a:schemeClr val="bg1">
                    <a:lumMod val="50000"/>
                  </a:schemeClr>
                </a:solidFill>
              </a:rPr>
              <a:t>Law of Biogenesis (Acts 17:25, 28)</a:t>
            </a:r>
          </a:p>
          <a:p>
            <a:pPr marL="457200" indent="-457200"/>
            <a:r>
              <a:rPr lang="en-US" dirty="0">
                <a:solidFill>
                  <a:schemeClr val="bg1">
                    <a:lumMod val="50000"/>
                  </a:schemeClr>
                </a:solidFill>
              </a:rPr>
              <a:t>Geological anomalies  (Ps. 104:6-9, ASV)</a:t>
            </a:r>
          </a:p>
          <a:p>
            <a:pPr marL="457200" indent="-457200"/>
            <a:r>
              <a:rPr lang="en-US" dirty="0"/>
              <a:t>Jesus And The Bible (Gen. 1, 2; Mk. 10:6; Jn. 1:1-3; Matt. 24:35)</a:t>
            </a:r>
          </a:p>
          <a:p>
            <a:pPr lvl="1"/>
            <a:r>
              <a:rPr lang="en-US" sz="2400" dirty="0"/>
              <a:t>The executing eye-witness and testifier of creation!</a:t>
            </a:r>
          </a:p>
          <a:p>
            <a:pPr marL="457200" indent="-457200"/>
            <a:endParaRPr lang="en-US" dirty="0"/>
          </a:p>
        </p:txBody>
      </p:sp>
      <p:sp>
        <p:nvSpPr>
          <p:cNvPr id="5" name="TextBox 4"/>
          <p:cNvSpPr txBox="1"/>
          <p:nvPr/>
        </p:nvSpPr>
        <p:spPr>
          <a:xfrm>
            <a:off x="533400" y="4228743"/>
            <a:ext cx="8153400" cy="240065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a:t>“You are worthy, O Lord, To receive glory and honor and power; For You created all things, And by Your will they exist and were created.”</a:t>
            </a:r>
          </a:p>
          <a:p>
            <a:pPr algn="r"/>
            <a:r>
              <a:rPr lang="en-US" sz="5400" b="1" dirty="0">
                <a:ln w="10160">
                  <a:solidFill>
                    <a:schemeClr val="accent1"/>
                  </a:solidFill>
                  <a:prstDash val="solid"/>
                </a:ln>
                <a:solidFill>
                  <a:srgbClr val="FFFFFF"/>
                </a:solidFill>
                <a:effectLst>
                  <a:outerShdw blurRad="38100" dist="32000" dir="5400000" algn="tl">
                    <a:srgbClr val="000000">
                      <a:alpha val="30000"/>
                    </a:srgbClr>
                  </a:outerShdw>
                </a:effectLst>
              </a:rPr>
              <a:t>Revelation 4:11</a:t>
            </a:r>
          </a:p>
        </p:txBody>
      </p:sp>
    </p:spTree>
    <p:extLst>
      <p:ext uri="{BB962C8B-B14F-4D97-AF65-F5344CB8AC3E}">
        <p14:creationId xmlns:p14="http://schemas.microsoft.com/office/powerpoint/2010/main" val="1667400075"/>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 y="228600"/>
            <a:ext cx="8686800" cy="1524000"/>
          </a:xfrm>
          <a:solidFill>
            <a:srgbClr val="4D4D4D"/>
          </a:solidFill>
          <a:ln>
            <a:solidFill>
              <a:schemeClr val="tx2"/>
            </a:solidFill>
          </a:ln>
        </p:spPr>
        <p:txBody>
          <a:bodyPr/>
          <a:lstStyle/>
          <a:p>
            <a:endParaRPr lang="en-US"/>
          </a:p>
        </p:txBody>
      </p:sp>
      <p:sp>
        <p:nvSpPr>
          <p:cNvPr id="109571" name="Rectangle 3"/>
          <p:cNvSpPr>
            <a:spLocks noGrp="1" noChangeArrowheads="1"/>
          </p:cNvSpPr>
          <p:nvPr>
            <p:ph type="body" idx="1"/>
          </p:nvPr>
        </p:nvSpPr>
        <p:spPr>
          <a:xfrm>
            <a:off x="228600" y="2895600"/>
            <a:ext cx="8686800" cy="3657600"/>
          </a:xfrm>
          <a:noFill/>
          <a:ln>
            <a:solidFill>
              <a:schemeClr val="tx1"/>
            </a:solidFill>
          </a:ln>
        </p:spPr>
        <p:txBody>
          <a:bodyPr/>
          <a:lstStyle/>
          <a:p>
            <a:pPr>
              <a:buFont typeface="Arial" pitchFamily="34" charset="0"/>
              <a:buChar char="•"/>
            </a:pPr>
            <a:r>
              <a:rPr lang="en-US" sz="3200" b="1" dirty="0">
                <a:solidFill>
                  <a:schemeClr val="tx1"/>
                </a:solidFill>
                <a:effectLst>
                  <a:outerShdw blurRad="38100" dist="38100" dir="2700000" algn="tl">
                    <a:srgbClr val="000000"/>
                  </a:outerShdw>
                </a:effectLst>
              </a:rPr>
              <a:t>Hear the Word of God---</a:t>
            </a:r>
            <a:r>
              <a:rPr lang="en-US" sz="2800" b="1" dirty="0">
                <a:solidFill>
                  <a:schemeClr val="tx1"/>
                </a:solidFill>
                <a:effectLst>
                  <a:outerShdw blurRad="38100" dist="38100" dir="2700000" algn="tl">
                    <a:srgbClr val="000000"/>
                  </a:outerShdw>
                </a:effectLst>
              </a:rPr>
              <a:t>Rom. 10:17</a:t>
            </a:r>
          </a:p>
          <a:p>
            <a:pPr>
              <a:buFont typeface="Arial" pitchFamily="34" charset="0"/>
              <a:buChar char="•"/>
            </a:pPr>
            <a:r>
              <a:rPr lang="en-US" sz="3200" b="1" dirty="0">
                <a:solidFill>
                  <a:schemeClr val="tx1"/>
                </a:solidFill>
                <a:effectLst>
                  <a:outerShdw blurRad="38100" dist="38100" dir="2700000" algn="tl">
                    <a:srgbClr val="000000"/>
                  </a:outerShdw>
                </a:effectLst>
              </a:rPr>
              <a:t>Believing In Your Heart---</a:t>
            </a:r>
            <a:r>
              <a:rPr lang="en-US" sz="2800" b="1" dirty="0">
                <a:solidFill>
                  <a:schemeClr val="tx1"/>
                </a:solidFill>
                <a:effectLst>
                  <a:outerShdw blurRad="38100" dist="38100" dir="2700000" algn="tl">
                    <a:srgbClr val="000000"/>
                  </a:outerShdw>
                </a:effectLst>
              </a:rPr>
              <a:t>Heb. 11:6</a:t>
            </a:r>
          </a:p>
          <a:p>
            <a:pPr>
              <a:buFont typeface="Arial" pitchFamily="34" charset="0"/>
              <a:buChar char="•"/>
            </a:pPr>
            <a:r>
              <a:rPr lang="en-US" sz="3200" b="1" dirty="0">
                <a:solidFill>
                  <a:schemeClr val="tx1"/>
                </a:solidFill>
                <a:effectLst>
                  <a:outerShdw blurRad="38100" dist="38100" dir="2700000" algn="tl">
                    <a:srgbClr val="000000"/>
                  </a:outerShdw>
                </a:effectLst>
              </a:rPr>
              <a:t>Repenting Of Your Sins---</a:t>
            </a:r>
            <a:r>
              <a:rPr lang="en-US" sz="2800" b="1" dirty="0">
                <a:solidFill>
                  <a:schemeClr val="tx1"/>
                </a:solidFill>
                <a:effectLst>
                  <a:outerShdw blurRad="38100" dist="38100" dir="2700000" algn="tl">
                    <a:srgbClr val="000000"/>
                  </a:outerShdw>
                </a:effectLst>
              </a:rPr>
              <a:t>Acts 2:38</a:t>
            </a:r>
          </a:p>
          <a:p>
            <a:pPr>
              <a:buFont typeface="Arial" pitchFamily="34" charset="0"/>
              <a:buChar char="•"/>
            </a:pPr>
            <a:r>
              <a:rPr lang="en-US" sz="3200" b="1" dirty="0">
                <a:solidFill>
                  <a:schemeClr val="tx1"/>
                </a:solidFill>
                <a:effectLst>
                  <a:outerShdw blurRad="38100" dist="38100" dir="2700000" algn="tl">
                    <a:srgbClr val="000000"/>
                  </a:outerShdw>
                </a:effectLst>
              </a:rPr>
              <a:t>Confess That Christ Is The Son of God---                </a:t>
            </a:r>
            <a:r>
              <a:rPr lang="en-US" sz="2800" b="1" dirty="0">
                <a:solidFill>
                  <a:schemeClr val="tx1"/>
                </a:solidFill>
                <a:effectLst>
                  <a:outerShdw blurRad="38100" dist="38100" dir="2700000" algn="tl">
                    <a:srgbClr val="000000"/>
                  </a:outerShdw>
                </a:effectLst>
              </a:rPr>
              <a:t>Rom. 10:10; Acts 8:37</a:t>
            </a:r>
          </a:p>
          <a:p>
            <a:pPr>
              <a:buFont typeface="Arial" pitchFamily="34" charset="0"/>
              <a:buChar char="•"/>
            </a:pPr>
            <a:r>
              <a:rPr lang="en-US" sz="3200" b="1" dirty="0">
                <a:solidFill>
                  <a:schemeClr val="tx1"/>
                </a:solidFill>
                <a:effectLst>
                  <a:outerShdw blurRad="38100" dist="38100" dir="2700000" algn="tl">
                    <a:srgbClr val="000000"/>
                  </a:outerShdw>
                </a:effectLst>
              </a:rPr>
              <a:t>Be Baptized Into Christ---</a:t>
            </a:r>
            <a:r>
              <a:rPr lang="en-US" sz="2800" b="1" dirty="0">
                <a:solidFill>
                  <a:schemeClr val="tx1"/>
                </a:solidFill>
                <a:effectLst>
                  <a:outerShdw blurRad="38100" dist="38100" dir="2700000" algn="tl">
                    <a:srgbClr val="000000"/>
                  </a:outerShdw>
                </a:effectLst>
              </a:rPr>
              <a:t>Gal. 3:26-29</a:t>
            </a:r>
          </a:p>
          <a:p>
            <a:pPr>
              <a:buFont typeface="Arial" pitchFamily="34" charset="0"/>
              <a:buChar char="•"/>
            </a:pPr>
            <a:r>
              <a:rPr lang="en-US" sz="3200" b="1" dirty="0">
                <a:solidFill>
                  <a:schemeClr val="tx1"/>
                </a:solidFill>
                <a:effectLst>
                  <a:outerShdw blurRad="38100" dist="38100" dir="2700000" algn="tl">
                    <a:srgbClr val="000000"/>
                  </a:outerShdw>
                </a:effectLst>
              </a:rPr>
              <a:t>Be Faithful Until Death---</a:t>
            </a:r>
            <a:r>
              <a:rPr lang="en-US" sz="2800" b="1" dirty="0">
                <a:solidFill>
                  <a:schemeClr val="tx1"/>
                </a:solidFill>
                <a:effectLst>
                  <a:outerShdw blurRad="38100" dist="38100" dir="2700000" algn="tl">
                    <a:srgbClr val="000000"/>
                  </a:outerShdw>
                </a:effectLst>
              </a:rPr>
              <a:t>Rev. 2:10;  I Cor. 15:58</a:t>
            </a:r>
          </a:p>
        </p:txBody>
      </p:sp>
      <p:sp>
        <p:nvSpPr>
          <p:cNvPr id="109572" name="WordArt 4"/>
          <p:cNvSpPr>
            <a:spLocks noChangeArrowheads="1" noChangeShapeType="1" noTextEdit="1"/>
          </p:cNvSpPr>
          <p:nvPr/>
        </p:nvSpPr>
        <p:spPr bwMode="auto">
          <a:xfrm>
            <a:off x="1066800" y="304800"/>
            <a:ext cx="7162800" cy="1295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9525">
                  <a:solidFill>
                    <a:srgbClr val="3366FF"/>
                  </a:solidFill>
                  <a:round/>
                  <a:headEnd/>
                  <a:tailEnd/>
                </a:ln>
                <a:solidFill>
                  <a:srgbClr val="FFFFFF"/>
                </a:solidFill>
                <a:latin typeface="Arial Black"/>
              </a:rPr>
              <a:t>THE PLAN FOR</a:t>
            </a:r>
          </a:p>
          <a:p>
            <a:pPr algn="ctr" eaLnBrk="0" fontAlgn="base" hangingPunct="0">
              <a:spcBef>
                <a:spcPct val="0"/>
              </a:spcBef>
              <a:spcAft>
                <a:spcPct val="0"/>
              </a:spcAft>
            </a:pPr>
            <a:r>
              <a:rPr lang="en-US" sz="3600" kern="10">
                <a:ln w="9525">
                  <a:solidFill>
                    <a:srgbClr val="3366FF"/>
                  </a:solidFill>
                  <a:round/>
                  <a:headEnd/>
                  <a:tailEnd/>
                </a:ln>
                <a:solidFill>
                  <a:srgbClr val="FFFFFF"/>
                </a:solidFill>
                <a:latin typeface="Arial Black"/>
              </a:rPr>
              <a:t>YOUR SALVATION</a:t>
            </a:r>
          </a:p>
        </p:txBody>
      </p:sp>
      <p:sp>
        <p:nvSpPr>
          <p:cNvPr id="109573" name="AutoShape 5"/>
          <p:cNvSpPr>
            <a:spLocks noChangeArrowheads="1"/>
          </p:cNvSpPr>
          <p:nvPr/>
        </p:nvSpPr>
        <p:spPr bwMode="auto">
          <a:xfrm>
            <a:off x="1600200" y="1752600"/>
            <a:ext cx="561975" cy="1143000"/>
          </a:xfrm>
          <a:prstGeom prst="downArrow">
            <a:avLst>
              <a:gd name="adj1" fmla="val 50000"/>
              <a:gd name="adj2" fmla="val 50847"/>
            </a:avLst>
          </a:prstGeom>
          <a:solidFill>
            <a:srgbClr val="5F5F5F"/>
          </a:solidFill>
          <a:ln w="9525">
            <a:solidFill>
              <a:schemeClr val="tx2"/>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
        <p:nvSpPr>
          <p:cNvPr id="109574" name="AutoShape 6"/>
          <p:cNvSpPr>
            <a:spLocks noChangeArrowheads="1"/>
          </p:cNvSpPr>
          <p:nvPr/>
        </p:nvSpPr>
        <p:spPr bwMode="auto">
          <a:xfrm>
            <a:off x="6858000" y="1752600"/>
            <a:ext cx="609600" cy="1143000"/>
          </a:xfrm>
          <a:prstGeom prst="downArrow">
            <a:avLst>
              <a:gd name="adj1" fmla="val 50000"/>
              <a:gd name="adj2" fmla="val 46875"/>
            </a:avLst>
          </a:prstGeom>
          <a:solidFill>
            <a:srgbClr val="5F5F5F"/>
          </a:solidFill>
          <a:ln w="9525">
            <a:solidFill>
              <a:schemeClr val="tx1"/>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
        <p:nvSpPr>
          <p:cNvPr id="109575" name="AutoShape 7"/>
          <p:cNvSpPr>
            <a:spLocks noChangeArrowheads="1"/>
          </p:cNvSpPr>
          <p:nvPr/>
        </p:nvSpPr>
        <p:spPr bwMode="auto">
          <a:xfrm>
            <a:off x="4267200" y="1752600"/>
            <a:ext cx="685800" cy="1143000"/>
          </a:xfrm>
          <a:prstGeom prst="downArrow">
            <a:avLst>
              <a:gd name="adj1" fmla="val 50000"/>
              <a:gd name="adj2" fmla="val 41667"/>
            </a:avLst>
          </a:prstGeom>
          <a:solidFill>
            <a:schemeClr val="tx2"/>
          </a:solidFill>
          <a:ln w="9525">
            <a:solidFill>
              <a:srgbClr val="3366FF"/>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2229966331"/>
      </p:ext>
    </p:extLst>
  </p:cSld>
  <p:clrMapOvr>
    <a:masterClrMapping/>
  </p:clrMapOvr>
  <p:transition spd="med">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91431" y="2514600"/>
            <a:ext cx="2176369" cy="4297978"/>
            <a:chOff x="6891431" y="2514600"/>
            <a:chExt cx="2176369" cy="4297978"/>
          </a:xfrm>
        </p:grpSpPr>
        <p:grpSp>
          <p:nvGrpSpPr>
            <p:cNvPr id="10" name="Group 9"/>
            <p:cNvGrpSpPr/>
            <p:nvPr/>
          </p:nvGrpSpPr>
          <p:grpSpPr>
            <a:xfrm>
              <a:off x="7086600" y="2514600"/>
              <a:ext cx="1981200" cy="4297978"/>
              <a:chOff x="7086600" y="2514600"/>
              <a:chExt cx="1981200" cy="4297978"/>
            </a:xfrm>
          </p:grpSpPr>
          <p:pic>
            <p:nvPicPr>
              <p:cNvPr id="1027" name="Picture 3" descr="C:\Users\Steven\AppData\Local\Microsoft\Windows\Temporary Internet Files\Content.IE5\7MN5QWV8\MC9002398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508602"/>
                <a:ext cx="1337552" cy="190946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8001000" y="2514600"/>
                <a:ext cx="0" cy="2514600"/>
              </a:xfrm>
              <a:prstGeom prst="straightConnector1">
                <a:avLst/>
              </a:prstGeom>
              <a:ln w="209550">
                <a:tailEnd type="stealth" w="med" len="med"/>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rot="4212967">
                <a:off x="6855466" y="3515343"/>
                <a:ext cx="1186025" cy="504495"/>
              </a:xfrm>
              <a:prstGeom prst="rect">
                <a:avLst/>
              </a:prstGeom>
              <a:noFill/>
              <a:effectLst>
                <a:outerShdw blurRad="50800" dist="38100" dir="2700000" algn="tl" rotWithShape="0">
                  <a:prstClr val="black">
                    <a:alpha val="40000"/>
                  </a:prstClr>
                </a:outerShdw>
              </a:effectLst>
            </p:spPr>
            <p:txBody>
              <a:bodyPr vert="horz" wrap="none" rtlCol="0">
                <a:prstTxWarp prst="textCurveUp">
                  <a:avLst/>
                </a:prstTxWarp>
                <a:spAutoFit/>
              </a:bodyPr>
              <a:lstStyle/>
              <a:p>
                <a:r>
                  <a:rPr lang="en-US" dirty="0">
                    <a:latin typeface="Aharoni" pitchFamily="2" charset="-79"/>
                    <a:cs typeface="Aharoni" pitchFamily="2" charset="-79"/>
                  </a:rPr>
                  <a:t>RANDOM</a:t>
                </a:r>
              </a:p>
            </p:txBody>
          </p:sp>
          <p:sp>
            <p:nvSpPr>
              <p:cNvPr id="8" name="TextBox 7"/>
              <p:cNvSpPr txBox="1"/>
              <p:nvPr/>
            </p:nvSpPr>
            <p:spPr>
              <a:xfrm rot="7064234">
                <a:off x="7795585" y="3153413"/>
                <a:ext cx="1186025" cy="504495"/>
              </a:xfrm>
              <a:prstGeom prst="rect">
                <a:avLst/>
              </a:prstGeom>
              <a:noFill/>
              <a:effectLst>
                <a:outerShdw blurRad="50800" dist="38100" dir="2700000" algn="tl" rotWithShape="0">
                  <a:prstClr val="black">
                    <a:alpha val="40000"/>
                  </a:prstClr>
                </a:outerShdw>
              </a:effectLst>
            </p:spPr>
            <p:txBody>
              <a:bodyPr vert="vert270" wrap="none" rtlCol="0">
                <a:prstTxWarp prst="textCurveUp">
                  <a:avLst/>
                </a:prstTxWarp>
                <a:spAutoFit/>
              </a:bodyPr>
              <a:lstStyle/>
              <a:p>
                <a:r>
                  <a:rPr lang="en-US" dirty="0">
                    <a:latin typeface="Aharoni" pitchFamily="2" charset="-79"/>
                    <a:cs typeface="Aharoni" pitchFamily="2" charset="-79"/>
                  </a:rPr>
                  <a:t>Chance</a:t>
                </a:r>
              </a:p>
            </p:txBody>
          </p:sp>
          <p:sp>
            <p:nvSpPr>
              <p:cNvPr id="7" name="TextBox 6"/>
              <p:cNvSpPr txBox="1"/>
              <p:nvPr/>
            </p:nvSpPr>
            <p:spPr>
              <a:xfrm>
                <a:off x="7086600" y="6412468"/>
                <a:ext cx="1981200" cy="400110"/>
              </a:xfrm>
              <a:prstGeom prst="rect">
                <a:avLst/>
              </a:prstGeom>
              <a:noFill/>
            </p:spPr>
            <p:txBody>
              <a:bodyPr wrap="square" rtlCol="0">
                <a:spAutoFit/>
              </a:bodyPr>
              <a:lstStyle/>
              <a:p>
                <a:pPr algn="ctr"/>
                <a:r>
                  <a:rPr lang="en-US" sz="2000" i="1" dirty="0">
                    <a:solidFill>
                      <a:srgbClr val="C00000"/>
                    </a:solidFill>
                    <a:effectLst>
                      <a:outerShdw blurRad="38100" dist="38100" dir="2700000" algn="tl">
                        <a:srgbClr val="000000">
                          <a:alpha val="43137"/>
                        </a:srgbClr>
                      </a:outerShdw>
                    </a:effectLst>
                    <a:latin typeface="Aharoni" pitchFamily="2" charset="-79"/>
                    <a:cs typeface="Aharoni" pitchFamily="2" charset="-79"/>
                  </a:rPr>
                  <a:t>Life’s Blender</a:t>
                </a:r>
              </a:p>
            </p:txBody>
          </p:sp>
        </p:grpSp>
        <p:sp>
          <p:nvSpPr>
            <p:cNvPr id="13" name="TextBox 12"/>
            <p:cNvSpPr txBox="1"/>
            <p:nvPr/>
          </p:nvSpPr>
          <p:spPr>
            <a:xfrm rot="3535818">
              <a:off x="6550666" y="3667743"/>
              <a:ext cx="1186025" cy="504495"/>
            </a:xfrm>
            <a:prstGeom prst="rect">
              <a:avLst/>
            </a:prstGeom>
            <a:noFill/>
            <a:effectLst>
              <a:outerShdw blurRad="50800" dist="38100" dir="2700000" algn="tl" rotWithShape="0">
                <a:prstClr val="black">
                  <a:alpha val="40000"/>
                </a:prstClr>
              </a:outerShdw>
            </a:effectLst>
          </p:spPr>
          <p:txBody>
            <a:bodyPr vert="horz" wrap="none" rtlCol="0">
              <a:prstTxWarp prst="textCurveDown">
                <a:avLst/>
              </a:prstTxWarp>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PROCESSES</a:t>
              </a:r>
            </a:p>
          </p:txBody>
        </p:sp>
      </p:grpSp>
      <p:sp>
        <p:nvSpPr>
          <p:cNvPr id="2" name="Title 1"/>
          <p:cNvSpPr>
            <a:spLocks noGrp="1"/>
          </p:cNvSpPr>
          <p:nvPr>
            <p:ph type="title"/>
          </p:nvPr>
        </p:nvSpPr>
        <p:spPr/>
        <p:txBody>
          <a:bodyPr/>
          <a:lstStyle/>
          <a:p>
            <a:r>
              <a:rPr lang="en-US" dirty="0"/>
              <a:t>Can We Really Know?</a:t>
            </a:r>
          </a:p>
        </p:txBody>
      </p:sp>
      <p:sp>
        <p:nvSpPr>
          <p:cNvPr id="3" name="Content Placeholder 2"/>
          <p:cNvSpPr>
            <a:spLocks noGrp="1"/>
          </p:cNvSpPr>
          <p:nvPr>
            <p:ph idx="1"/>
          </p:nvPr>
        </p:nvSpPr>
        <p:spPr>
          <a:xfrm>
            <a:off x="457200" y="1600200"/>
            <a:ext cx="7239000" cy="5203372"/>
          </a:xfrm>
        </p:spPr>
        <p:txBody>
          <a:bodyPr>
            <a:normAutofit/>
          </a:bodyPr>
          <a:lstStyle/>
          <a:p>
            <a:r>
              <a:rPr lang="en-US" sz="3600" b="1" dirty="0"/>
              <a:t>Debate Is </a:t>
            </a:r>
            <a:r>
              <a:rPr lang="en-US" sz="3600" b="1" dirty="0">
                <a:solidFill>
                  <a:srgbClr val="C00000"/>
                </a:solidFill>
                <a:effectLst>
                  <a:outerShdw blurRad="38100" dist="38100" dir="2700000" algn="tl">
                    <a:srgbClr val="000000">
                      <a:alpha val="43137"/>
                    </a:srgbClr>
                  </a:outerShdw>
                </a:effectLst>
                <a:latin typeface="Aharoni" pitchFamily="2" charset="-79"/>
                <a:cs typeface="Aharoni" pitchFamily="2" charset="-79"/>
              </a:rPr>
              <a:t>NOT</a:t>
            </a:r>
            <a:r>
              <a:rPr lang="en-US" sz="3600" b="1" dirty="0">
                <a:effectLst>
                  <a:outerShdw blurRad="38100" dist="38100" dir="2700000" algn="tl">
                    <a:srgbClr val="000000">
                      <a:alpha val="43137"/>
                    </a:srgbClr>
                  </a:outerShdw>
                </a:effectLst>
              </a:rPr>
              <a:t> </a:t>
            </a:r>
            <a:r>
              <a:rPr lang="en-US" sz="3600" b="1" i="1" dirty="0"/>
              <a:t>Faith Versus Science</a:t>
            </a:r>
          </a:p>
          <a:p>
            <a:pPr lvl="1"/>
            <a:r>
              <a:rPr lang="en-US" sz="2800" dirty="0"/>
              <a:t>Evolution is based on </a:t>
            </a:r>
            <a:r>
              <a:rPr lang="en-US" sz="2800" i="1" dirty="0">
                <a:solidFill>
                  <a:srgbClr val="C00000"/>
                </a:solidFill>
              </a:rPr>
              <a:t>unobservable</a:t>
            </a:r>
            <a:r>
              <a:rPr lang="en-US" sz="2800" dirty="0">
                <a:solidFill>
                  <a:srgbClr val="C00000"/>
                </a:solidFill>
              </a:rPr>
              <a:t> </a:t>
            </a:r>
            <a:r>
              <a:rPr lang="en-US" sz="2800" i="1" dirty="0">
                <a:solidFill>
                  <a:srgbClr val="C00000"/>
                </a:solidFill>
              </a:rPr>
              <a:t>assumptions:</a:t>
            </a:r>
          </a:p>
          <a:p>
            <a:pPr lvl="2"/>
            <a:r>
              <a:rPr lang="en-US" sz="2800" dirty="0"/>
              <a:t>Current processes were constant throughout time</a:t>
            </a:r>
          </a:p>
          <a:p>
            <a:pPr lvl="2"/>
            <a:r>
              <a:rPr lang="en-US" sz="2800" dirty="0"/>
              <a:t>From </a:t>
            </a:r>
            <a:r>
              <a:rPr lang="en-US" sz="2800" b="1" dirty="0"/>
              <a:t>nothing</a:t>
            </a:r>
            <a:r>
              <a:rPr lang="en-US" sz="2800" dirty="0"/>
              <a:t> came </a:t>
            </a:r>
            <a:r>
              <a:rPr lang="en-US" sz="2800" b="1" dirty="0"/>
              <a:t>something</a:t>
            </a:r>
          </a:p>
          <a:p>
            <a:pPr lvl="2"/>
            <a:r>
              <a:rPr lang="en-US" sz="2800" dirty="0"/>
              <a:t>From </a:t>
            </a:r>
            <a:r>
              <a:rPr lang="en-US" sz="2800" b="1" dirty="0"/>
              <a:t>non-living material</a:t>
            </a:r>
            <a:r>
              <a:rPr lang="en-US" sz="2800" dirty="0"/>
              <a:t> came </a:t>
            </a:r>
            <a:r>
              <a:rPr lang="en-US" sz="2800" b="1" dirty="0"/>
              <a:t>life</a:t>
            </a:r>
          </a:p>
          <a:p>
            <a:pPr lvl="2"/>
            <a:r>
              <a:rPr lang="en-US" sz="2800" dirty="0"/>
              <a:t>From </a:t>
            </a:r>
            <a:r>
              <a:rPr lang="en-US" sz="2800" b="1" dirty="0"/>
              <a:t>unintelligent</a:t>
            </a:r>
            <a:r>
              <a:rPr lang="en-US" sz="2800" dirty="0"/>
              <a:t> </a:t>
            </a:r>
            <a:r>
              <a:rPr lang="en-US" sz="2800" b="1" dirty="0"/>
              <a:t>material</a:t>
            </a:r>
            <a:r>
              <a:rPr lang="en-US" sz="2800" dirty="0"/>
              <a:t> came </a:t>
            </a:r>
            <a:r>
              <a:rPr lang="en-US" sz="2800" b="1" dirty="0"/>
              <a:t>intelligence</a:t>
            </a:r>
          </a:p>
          <a:p>
            <a:pPr lvl="2"/>
            <a:r>
              <a:rPr lang="en-US" sz="2800" dirty="0"/>
              <a:t>Time, chance, and random processes</a:t>
            </a:r>
            <a:br>
              <a:rPr lang="en-US" sz="2800" dirty="0"/>
            </a:br>
            <a:r>
              <a:rPr lang="en-US" sz="2800" b="1" dirty="0"/>
              <a:t>=our amazing universe!</a:t>
            </a:r>
          </a:p>
        </p:txBody>
      </p:sp>
      <p:pic>
        <p:nvPicPr>
          <p:cNvPr id="3074" name="Picture 2" descr="C:\Users\Steven\AppData\Local\Microsoft\Windows\Temporary Internet Files\Content.IE5\PH0PN3PQ\MC90043440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0"/>
            <a:ext cx="1362075" cy="19081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6200000">
            <a:off x="7047948" y="3197826"/>
            <a:ext cx="1874231" cy="400110"/>
          </a:xfrm>
          <a:prstGeom prst="rect">
            <a:avLst/>
          </a:prstGeom>
          <a:noFill/>
        </p:spPr>
        <p:txBody>
          <a:bodyPr wrap="none" rtlCol="0">
            <a:spAutoFit/>
          </a:bodyPr>
          <a:lstStyle/>
          <a:p>
            <a:r>
              <a:rPr lang="en-US" sz="2000" i="1" dirty="0">
                <a:solidFill>
                  <a:schemeClr val="bg1"/>
                </a:solidFill>
              </a:rPr>
              <a:t>Millions of years</a:t>
            </a:r>
          </a:p>
        </p:txBody>
      </p:sp>
    </p:spTree>
    <p:extLst>
      <p:ext uri="{BB962C8B-B14F-4D97-AF65-F5344CB8AC3E}">
        <p14:creationId xmlns:p14="http://schemas.microsoft.com/office/powerpoint/2010/main" val="34954219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22" presetClass="entr" presetSubtype="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6781800" y="5411072"/>
            <a:ext cx="2209800" cy="1224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4294967295"/>
          </p:nvPr>
        </p:nvSpPr>
        <p:spPr>
          <a:xfrm>
            <a:off x="685800" y="152399"/>
            <a:ext cx="7772400" cy="6483341"/>
          </a:xfrm>
        </p:spPr>
        <p:txBody>
          <a:bodyPr>
            <a:normAutofit fontScale="92500" lnSpcReduction="20000"/>
          </a:bodyPr>
          <a:lstStyle/>
          <a:p>
            <a:pPr indent="0">
              <a:buNone/>
            </a:pPr>
            <a:r>
              <a:rPr lang="en-US" sz="3600" dirty="0"/>
              <a:t>4  For the word of the LORD is right, And all His work is done in truth.</a:t>
            </a:r>
          </a:p>
          <a:p>
            <a:pPr indent="0">
              <a:buNone/>
            </a:pPr>
            <a:r>
              <a:rPr lang="en-US" sz="3600" dirty="0"/>
              <a:t>5  He loves righteousness and justice; The earth is full of the goodness of the LORD.</a:t>
            </a:r>
          </a:p>
          <a:p>
            <a:pPr indent="0">
              <a:buNone/>
            </a:pPr>
            <a:r>
              <a:rPr lang="en-US" sz="3600" dirty="0"/>
              <a:t>6  </a:t>
            </a:r>
            <a:r>
              <a:rPr lang="en-US" sz="3600" dirty="0">
                <a:solidFill>
                  <a:srgbClr val="C00000"/>
                </a:solidFill>
                <a:effectLst>
                  <a:outerShdw blurRad="38100" dist="38100" dir="2700000" algn="tl">
                    <a:srgbClr val="000000">
                      <a:alpha val="43137"/>
                    </a:srgbClr>
                  </a:outerShdw>
                </a:effectLst>
              </a:rPr>
              <a:t>By the word of the LORD the heavens were made</a:t>
            </a:r>
            <a:r>
              <a:rPr lang="en-US" sz="3600" dirty="0"/>
              <a:t>, And all the host of them by the breath of His mouth.</a:t>
            </a:r>
          </a:p>
          <a:p>
            <a:pPr indent="0">
              <a:buNone/>
            </a:pPr>
            <a:r>
              <a:rPr lang="en-US" sz="3600" dirty="0"/>
              <a:t>7  He gathers the waters of the sea together as a heap; He lays up the deep in storehouses.</a:t>
            </a:r>
          </a:p>
          <a:p>
            <a:pPr indent="0">
              <a:buNone/>
            </a:pPr>
            <a:r>
              <a:rPr lang="en-US" sz="3600" dirty="0"/>
              <a:t>8  Let all the earth fear the LORD; Let all the inhabitants of the world stand in awe of Him.</a:t>
            </a:r>
          </a:p>
          <a:p>
            <a:pPr indent="0">
              <a:buNone/>
            </a:pPr>
            <a:r>
              <a:rPr lang="en-US" sz="3600" dirty="0"/>
              <a:t>9  </a:t>
            </a:r>
            <a:r>
              <a:rPr lang="en-US" sz="3600" dirty="0">
                <a:solidFill>
                  <a:srgbClr val="C00000"/>
                </a:solidFill>
                <a:effectLst>
                  <a:outerShdw blurRad="38100" dist="38100" dir="2700000" algn="tl">
                    <a:srgbClr val="000000">
                      <a:alpha val="43137"/>
                    </a:srgbClr>
                  </a:outerShdw>
                </a:effectLst>
              </a:rPr>
              <a:t>For He spoke, and it was done</a:t>
            </a:r>
            <a:r>
              <a:rPr lang="en-US" sz="3600" dirty="0"/>
              <a:t>;</a:t>
            </a:r>
            <a:br>
              <a:rPr lang="en-US" sz="3600" dirty="0"/>
            </a:br>
            <a:r>
              <a:rPr lang="en-US" sz="3600" dirty="0"/>
              <a:t>He commanded, and it stood fast.</a:t>
            </a:r>
          </a:p>
        </p:txBody>
      </p:sp>
      <p:sp>
        <p:nvSpPr>
          <p:cNvPr id="2" name="Rectangle 1"/>
          <p:cNvSpPr/>
          <p:nvPr/>
        </p:nvSpPr>
        <p:spPr>
          <a:xfrm>
            <a:off x="6781800" y="5712266"/>
            <a:ext cx="2209800" cy="612334"/>
          </a:xfrm>
          <a:prstGeom prst="rect">
            <a:avLst/>
          </a:prstGeom>
        </p:spPr>
        <p:txBody>
          <a:bodyPr wrap="square">
            <a:prstTxWarp prst="textPlain">
              <a:avLst/>
            </a:prstTxWarp>
            <a:spAutoFit/>
          </a:bodyPr>
          <a:lstStyle/>
          <a:p>
            <a:pPr indent="0" algn="r">
              <a:buNone/>
            </a:pPr>
            <a:r>
              <a:rPr lang="en-US" b="1" dirty="0">
                <a:ln w="12700">
                  <a:solidFill>
                    <a:schemeClr val="tx1"/>
                  </a:solidFill>
                  <a:prstDash val="solid"/>
                </a:ln>
                <a:solidFill>
                  <a:srgbClr val="C00000"/>
                </a:solidFill>
                <a:effectLst>
                  <a:outerShdw blurRad="41275" dist="20320" dir="1800000" algn="tl" rotWithShape="0">
                    <a:srgbClr val="000000">
                      <a:alpha val="40000"/>
                    </a:srgbClr>
                  </a:outerShdw>
                </a:effectLst>
                <a:latin typeface="Berlin Sans FB Demi" pitchFamily="34" charset="0"/>
              </a:rPr>
              <a:t>Psalm 33</a:t>
            </a:r>
          </a:p>
        </p:txBody>
      </p:sp>
    </p:spTree>
    <p:extLst>
      <p:ext uri="{BB962C8B-B14F-4D97-AF65-F5344CB8AC3E}">
        <p14:creationId xmlns:p14="http://schemas.microsoft.com/office/powerpoint/2010/main" val="1861761180"/>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Really Know?</a:t>
            </a:r>
          </a:p>
        </p:txBody>
      </p:sp>
      <p:sp>
        <p:nvSpPr>
          <p:cNvPr id="3" name="Content Placeholder 2"/>
          <p:cNvSpPr>
            <a:spLocks noGrp="1"/>
          </p:cNvSpPr>
          <p:nvPr>
            <p:ph idx="1"/>
          </p:nvPr>
        </p:nvSpPr>
        <p:spPr>
          <a:xfrm>
            <a:off x="457200" y="1600200"/>
            <a:ext cx="8229600" cy="5105400"/>
          </a:xfrm>
        </p:spPr>
        <p:txBody>
          <a:bodyPr>
            <a:normAutofit/>
          </a:bodyPr>
          <a:lstStyle/>
          <a:p>
            <a:r>
              <a:rPr lang="en-US" sz="3600" b="1" dirty="0"/>
              <a:t>Debate Is </a:t>
            </a:r>
            <a:r>
              <a:rPr lang="en-US" sz="3600" b="1" dirty="0">
                <a:solidFill>
                  <a:srgbClr val="C00000"/>
                </a:solidFill>
                <a:effectLst>
                  <a:outerShdw blurRad="38100" dist="38100" dir="2700000" algn="tl">
                    <a:srgbClr val="000000">
                      <a:alpha val="43137"/>
                    </a:srgbClr>
                  </a:outerShdw>
                </a:effectLst>
                <a:latin typeface="Aharoni" pitchFamily="2" charset="-79"/>
                <a:cs typeface="Aharoni" pitchFamily="2" charset="-79"/>
              </a:rPr>
              <a:t>NOT</a:t>
            </a:r>
            <a:r>
              <a:rPr lang="en-US" sz="3600" b="1" dirty="0">
                <a:solidFill>
                  <a:srgbClr val="C00000"/>
                </a:solidFill>
                <a:effectLst>
                  <a:outerShdw blurRad="38100" dist="38100" dir="2700000" algn="tl">
                    <a:srgbClr val="000000">
                      <a:alpha val="43137"/>
                    </a:srgbClr>
                  </a:outerShdw>
                </a:effectLst>
              </a:rPr>
              <a:t> </a:t>
            </a:r>
            <a:r>
              <a:rPr lang="en-US" sz="3600" b="1" i="1" dirty="0"/>
              <a:t>Faith Versus Science</a:t>
            </a:r>
          </a:p>
          <a:p>
            <a:pPr lvl="1"/>
            <a:r>
              <a:rPr lang="en-US" sz="2800" dirty="0"/>
              <a:t>Real science:  testable, observational, and repeatable!</a:t>
            </a:r>
          </a:p>
          <a:p>
            <a:pPr lvl="1"/>
            <a:r>
              <a:rPr lang="en-US" sz="2800" dirty="0"/>
              <a:t>No evolutionist observed the early conditions of the earth (Job 38:4)</a:t>
            </a:r>
          </a:p>
          <a:p>
            <a:pPr lvl="2"/>
            <a:r>
              <a:rPr lang="en-US" sz="2800" dirty="0"/>
              <a:t>Cannot claim how the first cells were formed? </a:t>
            </a:r>
          </a:p>
          <a:p>
            <a:r>
              <a:rPr lang="en-US" sz="3600" b="1" dirty="0"/>
              <a:t>A matter of faith either way</a:t>
            </a:r>
          </a:p>
          <a:p>
            <a:pPr lvl="1"/>
            <a:r>
              <a:rPr lang="en-US" sz="2800" dirty="0"/>
              <a:t>What is </a:t>
            </a:r>
            <a:r>
              <a:rPr lang="en-US" sz="2800" i="1" dirty="0"/>
              <a:t>reasonable faith </a:t>
            </a:r>
            <a:r>
              <a:rPr lang="en-US" sz="2800" dirty="0"/>
              <a:t>versus what is </a:t>
            </a:r>
            <a:r>
              <a:rPr lang="en-US" sz="2800" i="1" dirty="0"/>
              <a:t>absurd faith</a:t>
            </a:r>
            <a:r>
              <a:rPr lang="en-US" sz="2800" dirty="0"/>
              <a:t>?</a:t>
            </a:r>
          </a:p>
        </p:txBody>
      </p:sp>
    </p:spTree>
    <p:extLst>
      <p:ext uri="{BB962C8B-B14F-4D97-AF65-F5344CB8AC3E}">
        <p14:creationId xmlns:p14="http://schemas.microsoft.com/office/powerpoint/2010/main" val="29794593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9" name="Group 6"/>
          <p:cNvGrpSpPr>
            <a:grpSpLocks noChangeAspect="1"/>
          </p:cNvGrpSpPr>
          <p:nvPr/>
        </p:nvGrpSpPr>
        <p:grpSpPr bwMode="auto">
          <a:xfrm>
            <a:off x="1482725" y="2087563"/>
            <a:ext cx="5770563" cy="4116387"/>
            <a:chOff x="934" y="1315"/>
            <a:chExt cx="3635" cy="2593"/>
          </a:xfrm>
        </p:grpSpPr>
        <p:sp>
          <p:nvSpPr>
            <p:cNvPr id="10" name="AutoShape 5"/>
            <p:cNvSpPr>
              <a:spLocks noChangeAspect="1" noChangeArrowheads="1" noTextEdit="1"/>
            </p:cNvSpPr>
            <p:nvPr/>
          </p:nvSpPr>
          <p:spPr bwMode="auto">
            <a:xfrm>
              <a:off x="934" y="1315"/>
              <a:ext cx="3626" cy="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p:nvSpPr>
          <p:spPr bwMode="auto">
            <a:xfrm>
              <a:off x="945" y="2909"/>
              <a:ext cx="3624" cy="997"/>
            </a:xfrm>
            <a:custGeom>
              <a:avLst/>
              <a:gdLst>
                <a:gd name="T0" fmla="*/ 0 w 3624"/>
                <a:gd name="T1" fmla="*/ 336 h 997"/>
                <a:gd name="T2" fmla="*/ 0 w 3624"/>
                <a:gd name="T3" fmla="*/ 997 h 997"/>
                <a:gd name="T4" fmla="*/ 3624 w 3624"/>
                <a:gd name="T5" fmla="*/ 997 h 997"/>
                <a:gd name="T6" fmla="*/ 3624 w 3624"/>
                <a:gd name="T7" fmla="*/ 333 h 997"/>
                <a:gd name="T8" fmla="*/ 3455 w 3624"/>
                <a:gd name="T9" fmla="*/ 274 h 997"/>
                <a:gd name="T10" fmla="*/ 3287 w 3624"/>
                <a:gd name="T11" fmla="*/ 221 h 997"/>
                <a:gd name="T12" fmla="*/ 3123 w 3624"/>
                <a:gd name="T13" fmla="*/ 175 h 997"/>
                <a:gd name="T14" fmla="*/ 2961 w 3624"/>
                <a:gd name="T15" fmla="*/ 136 h 997"/>
                <a:gd name="T16" fmla="*/ 2801 w 3624"/>
                <a:gd name="T17" fmla="*/ 101 h 997"/>
                <a:gd name="T18" fmla="*/ 2645 w 3624"/>
                <a:gd name="T19" fmla="*/ 71 h 997"/>
                <a:gd name="T20" fmla="*/ 2492 w 3624"/>
                <a:gd name="T21" fmla="*/ 48 h 997"/>
                <a:gd name="T22" fmla="*/ 2343 w 3624"/>
                <a:gd name="T23" fmla="*/ 29 h 997"/>
                <a:gd name="T24" fmla="*/ 2196 w 3624"/>
                <a:gd name="T25" fmla="*/ 16 h 997"/>
                <a:gd name="T26" fmla="*/ 2052 w 3624"/>
                <a:gd name="T27" fmla="*/ 7 h 997"/>
                <a:gd name="T28" fmla="*/ 1912 w 3624"/>
                <a:gd name="T29" fmla="*/ 2 h 997"/>
                <a:gd name="T30" fmla="*/ 1776 w 3624"/>
                <a:gd name="T31" fmla="*/ 0 h 997"/>
                <a:gd name="T32" fmla="*/ 1644 w 3624"/>
                <a:gd name="T33" fmla="*/ 2 h 997"/>
                <a:gd name="T34" fmla="*/ 1515 w 3624"/>
                <a:gd name="T35" fmla="*/ 5 h 997"/>
                <a:gd name="T36" fmla="*/ 1390 w 3624"/>
                <a:gd name="T37" fmla="*/ 14 h 997"/>
                <a:gd name="T38" fmla="*/ 1270 w 3624"/>
                <a:gd name="T39" fmla="*/ 25 h 997"/>
                <a:gd name="T40" fmla="*/ 1154 w 3624"/>
                <a:gd name="T41" fmla="*/ 38 h 997"/>
                <a:gd name="T42" fmla="*/ 1042 w 3624"/>
                <a:gd name="T43" fmla="*/ 53 h 997"/>
                <a:gd name="T44" fmla="*/ 933 w 3624"/>
                <a:gd name="T45" fmla="*/ 70 h 997"/>
                <a:gd name="T46" fmla="*/ 830 w 3624"/>
                <a:gd name="T47" fmla="*/ 90 h 997"/>
                <a:gd name="T48" fmla="*/ 732 w 3624"/>
                <a:gd name="T49" fmla="*/ 110 h 997"/>
                <a:gd name="T50" fmla="*/ 639 w 3624"/>
                <a:gd name="T51" fmla="*/ 130 h 997"/>
                <a:gd name="T52" fmla="*/ 550 w 3624"/>
                <a:gd name="T53" fmla="*/ 152 h 997"/>
                <a:gd name="T54" fmla="*/ 467 w 3624"/>
                <a:gd name="T55" fmla="*/ 175 h 997"/>
                <a:gd name="T56" fmla="*/ 390 w 3624"/>
                <a:gd name="T57" fmla="*/ 197 h 997"/>
                <a:gd name="T58" fmla="*/ 316 w 3624"/>
                <a:gd name="T59" fmla="*/ 219 h 997"/>
                <a:gd name="T60" fmla="*/ 250 w 3624"/>
                <a:gd name="T61" fmla="*/ 241 h 997"/>
                <a:gd name="T62" fmla="*/ 188 w 3624"/>
                <a:gd name="T63" fmla="*/ 263 h 997"/>
                <a:gd name="T64" fmla="*/ 132 w 3624"/>
                <a:gd name="T65" fmla="*/ 283 h 997"/>
                <a:gd name="T66" fmla="*/ 83 w 3624"/>
                <a:gd name="T67" fmla="*/ 303 h 997"/>
                <a:gd name="T68" fmla="*/ 38 w 3624"/>
                <a:gd name="T69" fmla="*/ 320 h 997"/>
                <a:gd name="T70" fmla="*/ 0 w 3624"/>
                <a:gd name="T71" fmla="*/ 336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24" h="997">
                  <a:moveTo>
                    <a:pt x="0" y="336"/>
                  </a:moveTo>
                  <a:lnTo>
                    <a:pt x="0" y="997"/>
                  </a:lnTo>
                  <a:lnTo>
                    <a:pt x="3624" y="997"/>
                  </a:lnTo>
                  <a:lnTo>
                    <a:pt x="3624" y="333"/>
                  </a:lnTo>
                  <a:lnTo>
                    <a:pt x="3455" y="274"/>
                  </a:lnTo>
                  <a:lnTo>
                    <a:pt x="3287" y="221"/>
                  </a:lnTo>
                  <a:lnTo>
                    <a:pt x="3123" y="175"/>
                  </a:lnTo>
                  <a:lnTo>
                    <a:pt x="2961" y="136"/>
                  </a:lnTo>
                  <a:lnTo>
                    <a:pt x="2801" y="101"/>
                  </a:lnTo>
                  <a:lnTo>
                    <a:pt x="2645" y="71"/>
                  </a:lnTo>
                  <a:lnTo>
                    <a:pt x="2492" y="48"/>
                  </a:lnTo>
                  <a:lnTo>
                    <a:pt x="2343" y="29"/>
                  </a:lnTo>
                  <a:lnTo>
                    <a:pt x="2196" y="16"/>
                  </a:lnTo>
                  <a:lnTo>
                    <a:pt x="2052" y="7"/>
                  </a:lnTo>
                  <a:lnTo>
                    <a:pt x="1912" y="2"/>
                  </a:lnTo>
                  <a:lnTo>
                    <a:pt x="1776" y="0"/>
                  </a:lnTo>
                  <a:lnTo>
                    <a:pt x="1644" y="2"/>
                  </a:lnTo>
                  <a:lnTo>
                    <a:pt x="1515" y="5"/>
                  </a:lnTo>
                  <a:lnTo>
                    <a:pt x="1390" y="14"/>
                  </a:lnTo>
                  <a:lnTo>
                    <a:pt x="1270" y="25"/>
                  </a:lnTo>
                  <a:lnTo>
                    <a:pt x="1154" y="38"/>
                  </a:lnTo>
                  <a:lnTo>
                    <a:pt x="1042" y="53"/>
                  </a:lnTo>
                  <a:lnTo>
                    <a:pt x="933" y="70"/>
                  </a:lnTo>
                  <a:lnTo>
                    <a:pt x="830" y="90"/>
                  </a:lnTo>
                  <a:lnTo>
                    <a:pt x="732" y="110"/>
                  </a:lnTo>
                  <a:lnTo>
                    <a:pt x="639" y="130"/>
                  </a:lnTo>
                  <a:lnTo>
                    <a:pt x="550" y="152"/>
                  </a:lnTo>
                  <a:lnTo>
                    <a:pt x="467" y="175"/>
                  </a:lnTo>
                  <a:lnTo>
                    <a:pt x="390" y="197"/>
                  </a:lnTo>
                  <a:lnTo>
                    <a:pt x="316" y="219"/>
                  </a:lnTo>
                  <a:lnTo>
                    <a:pt x="250" y="241"/>
                  </a:lnTo>
                  <a:lnTo>
                    <a:pt x="188" y="263"/>
                  </a:lnTo>
                  <a:lnTo>
                    <a:pt x="132" y="283"/>
                  </a:lnTo>
                  <a:lnTo>
                    <a:pt x="83" y="303"/>
                  </a:lnTo>
                  <a:lnTo>
                    <a:pt x="38" y="320"/>
                  </a:lnTo>
                  <a:lnTo>
                    <a:pt x="0" y="336"/>
                  </a:lnTo>
                  <a:close/>
                </a:path>
              </a:pathLst>
            </a:custGeom>
            <a:solidFill>
              <a:srgbClr val="82C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1705" y="2311"/>
              <a:ext cx="99" cy="243"/>
            </a:xfrm>
            <a:custGeom>
              <a:avLst/>
              <a:gdLst>
                <a:gd name="T0" fmla="*/ 35 w 99"/>
                <a:gd name="T1" fmla="*/ 0 h 243"/>
                <a:gd name="T2" fmla="*/ 48 w 99"/>
                <a:gd name="T3" fmla="*/ 0 h 243"/>
                <a:gd name="T4" fmla="*/ 61 w 99"/>
                <a:gd name="T5" fmla="*/ 1 h 243"/>
                <a:gd name="T6" fmla="*/ 70 w 99"/>
                <a:gd name="T7" fmla="*/ 5 h 243"/>
                <a:gd name="T8" fmla="*/ 79 w 99"/>
                <a:gd name="T9" fmla="*/ 9 h 243"/>
                <a:gd name="T10" fmla="*/ 85 w 99"/>
                <a:gd name="T11" fmla="*/ 12 h 243"/>
                <a:gd name="T12" fmla="*/ 90 w 99"/>
                <a:gd name="T13" fmla="*/ 14 h 243"/>
                <a:gd name="T14" fmla="*/ 92 w 99"/>
                <a:gd name="T15" fmla="*/ 18 h 243"/>
                <a:gd name="T16" fmla="*/ 94 w 99"/>
                <a:gd name="T17" fmla="*/ 18 h 243"/>
                <a:gd name="T18" fmla="*/ 99 w 99"/>
                <a:gd name="T19" fmla="*/ 64 h 243"/>
                <a:gd name="T20" fmla="*/ 98 w 99"/>
                <a:gd name="T21" fmla="*/ 103 h 243"/>
                <a:gd name="T22" fmla="*/ 88 w 99"/>
                <a:gd name="T23" fmla="*/ 138 h 243"/>
                <a:gd name="T24" fmla="*/ 75 w 99"/>
                <a:gd name="T25" fmla="*/ 167 h 243"/>
                <a:gd name="T26" fmla="*/ 57 w 99"/>
                <a:gd name="T27" fmla="*/ 193 h 243"/>
                <a:gd name="T28" fmla="*/ 39 w 99"/>
                <a:gd name="T29" fmla="*/ 213 h 243"/>
                <a:gd name="T30" fmla="*/ 18 w 99"/>
                <a:gd name="T31" fmla="*/ 230 h 243"/>
                <a:gd name="T32" fmla="*/ 0 w 99"/>
                <a:gd name="T33" fmla="*/ 243 h 243"/>
                <a:gd name="T34" fmla="*/ 17 w 99"/>
                <a:gd name="T35" fmla="*/ 215 h 243"/>
                <a:gd name="T36" fmla="*/ 28 w 99"/>
                <a:gd name="T37" fmla="*/ 187 h 243"/>
                <a:gd name="T38" fmla="*/ 35 w 99"/>
                <a:gd name="T39" fmla="*/ 156 h 243"/>
                <a:gd name="T40" fmla="*/ 37 w 99"/>
                <a:gd name="T41" fmla="*/ 125 h 243"/>
                <a:gd name="T42" fmla="*/ 37 w 99"/>
                <a:gd name="T43" fmla="*/ 93 h 243"/>
                <a:gd name="T44" fmla="*/ 35 w 99"/>
                <a:gd name="T45" fmla="*/ 62 h 243"/>
                <a:gd name="T46" fmla="*/ 35 w 99"/>
                <a:gd name="T47" fmla="*/ 31 h 243"/>
                <a:gd name="T48" fmla="*/ 35 w 99"/>
                <a:gd name="T4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243">
                  <a:moveTo>
                    <a:pt x="35" y="0"/>
                  </a:moveTo>
                  <a:lnTo>
                    <a:pt x="48" y="0"/>
                  </a:lnTo>
                  <a:lnTo>
                    <a:pt x="61" y="1"/>
                  </a:lnTo>
                  <a:lnTo>
                    <a:pt x="70" y="5"/>
                  </a:lnTo>
                  <a:lnTo>
                    <a:pt x="79" y="9"/>
                  </a:lnTo>
                  <a:lnTo>
                    <a:pt x="85" y="12"/>
                  </a:lnTo>
                  <a:lnTo>
                    <a:pt x="90" y="14"/>
                  </a:lnTo>
                  <a:lnTo>
                    <a:pt x="92" y="18"/>
                  </a:lnTo>
                  <a:lnTo>
                    <a:pt x="94" y="18"/>
                  </a:lnTo>
                  <a:lnTo>
                    <a:pt x="99" y="64"/>
                  </a:lnTo>
                  <a:lnTo>
                    <a:pt x="98" y="103"/>
                  </a:lnTo>
                  <a:lnTo>
                    <a:pt x="88" y="138"/>
                  </a:lnTo>
                  <a:lnTo>
                    <a:pt x="75" y="167"/>
                  </a:lnTo>
                  <a:lnTo>
                    <a:pt x="57" y="193"/>
                  </a:lnTo>
                  <a:lnTo>
                    <a:pt x="39" y="213"/>
                  </a:lnTo>
                  <a:lnTo>
                    <a:pt x="18" y="230"/>
                  </a:lnTo>
                  <a:lnTo>
                    <a:pt x="0" y="243"/>
                  </a:lnTo>
                  <a:lnTo>
                    <a:pt x="17" y="215"/>
                  </a:lnTo>
                  <a:lnTo>
                    <a:pt x="28" y="187"/>
                  </a:lnTo>
                  <a:lnTo>
                    <a:pt x="35" y="156"/>
                  </a:lnTo>
                  <a:lnTo>
                    <a:pt x="37" y="125"/>
                  </a:lnTo>
                  <a:lnTo>
                    <a:pt x="37" y="93"/>
                  </a:lnTo>
                  <a:lnTo>
                    <a:pt x="35" y="62"/>
                  </a:lnTo>
                  <a:lnTo>
                    <a:pt x="35" y="31"/>
                  </a:lnTo>
                  <a:lnTo>
                    <a:pt x="35" y="0"/>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1665" y="2311"/>
              <a:ext cx="77" cy="263"/>
            </a:xfrm>
            <a:custGeom>
              <a:avLst/>
              <a:gdLst>
                <a:gd name="T0" fmla="*/ 33 w 77"/>
                <a:gd name="T1" fmla="*/ 9 h 263"/>
                <a:gd name="T2" fmla="*/ 44 w 77"/>
                <a:gd name="T3" fmla="*/ 5 h 263"/>
                <a:gd name="T4" fmla="*/ 55 w 77"/>
                <a:gd name="T5" fmla="*/ 3 h 263"/>
                <a:gd name="T6" fmla="*/ 66 w 77"/>
                <a:gd name="T7" fmla="*/ 1 h 263"/>
                <a:gd name="T8" fmla="*/ 75 w 77"/>
                <a:gd name="T9" fmla="*/ 0 h 263"/>
                <a:gd name="T10" fmla="*/ 75 w 77"/>
                <a:gd name="T11" fmla="*/ 31 h 263"/>
                <a:gd name="T12" fmla="*/ 75 w 77"/>
                <a:gd name="T13" fmla="*/ 62 h 263"/>
                <a:gd name="T14" fmla="*/ 77 w 77"/>
                <a:gd name="T15" fmla="*/ 93 h 263"/>
                <a:gd name="T16" fmla="*/ 77 w 77"/>
                <a:gd name="T17" fmla="*/ 125 h 263"/>
                <a:gd name="T18" fmla="*/ 75 w 77"/>
                <a:gd name="T19" fmla="*/ 156 h 263"/>
                <a:gd name="T20" fmla="*/ 68 w 77"/>
                <a:gd name="T21" fmla="*/ 187 h 263"/>
                <a:gd name="T22" fmla="*/ 57 w 77"/>
                <a:gd name="T23" fmla="*/ 215 h 263"/>
                <a:gd name="T24" fmla="*/ 40 w 77"/>
                <a:gd name="T25" fmla="*/ 243 h 263"/>
                <a:gd name="T26" fmla="*/ 23 w 77"/>
                <a:gd name="T27" fmla="*/ 252 h 263"/>
                <a:gd name="T28" fmla="*/ 11 w 77"/>
                <a:gd name="T29" fmla="*/ 257 h 263"/>
                <a:gd name="T30" fmla="*/ 3 w 77"/>
                <a:gd name="T31" fmla="*/ 261 h 263"/>
                <a:gd name="T32" fmla="*/ 0 w 77"/>
                <a:gd name="T33" fmla="*/ 263 h 263"/>
                <a:gd name="T34" fmla="*/ 23 w 77"/>
                <a:gd name="T35" fmla="*/ 220 h 263"/>
                <a:gd name="T36" fmla="*/ 36 w 77"/>
                <a:gd name="T37" fmla="*/ 176 h 263"/>
                <a:gd name="T38" fmla="*/ 44 w 77"/>
                <a:gd name="T39" fmla="*/ 134 h 263"/>
                <a:gd name="T40" fmla="*/ 44 w 77"/>
                <a:gd name="T41" fmla="*/ 93 h 263"/>
                <a:gd name="T42" fmla="*/ 42 w 77"/>
                <a:gd name="T43" fmla="*/ 60 h 263"/>
                <a:gd name="T44" fmla="*/ 38 w 77"/>
                <a:gd name="T45" fmla="*/ 33 h 263"/>
                <a:gd name="T46" fmla="*/ 34 w 77"/>
                <a:gd name="T47" fmla="*/ 14 h 263"/>
                <a:gd name="T48" fmla="*/ 33 w 77"/>
                <a:gd name="T49"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263">
                  <a:moveTo>
                    <a:pt x="33" y="9"/>
                  </a:moveTo>
                  <a:lnTo>
                    <a:pt x="44" y="5"/>
                  </a:lnTo>
                  <a:lnTo>
                    <a:pt x="55" y="3"/>
                  </a:lnTo>
                  <a:lnTo>
                    <a:pt x="66" y="1"/>
                  </a:lnTo>
                  <a:lnTo>
                    <a:pt x="75" y="0"/>
                  </a:lnTo>
                  <a:lnTo>
                    <a:pt x="75" y="31"/>
                  </a:lnTo>
                  <a:lnTo>
                    <a:pt x="75" y="62"/>
                  </a:lnTo>
                  <a:lnTo>
                    <a:pt x="77" y="93"/>
                  </a:lnTo>
                  <a:lnTo>
                    <a:pt x="77" y="125"/>
                  </a:lnTo>
                  <a:lnTo>
                    <a:pt x="75" y="156"/>
                  </a:lnTo>
                  <a:lnTo>
                    <a:pt x="68" y="187"/>
                  </a:lnTo>
                  <a:lnTo>
                    <a:pt x="57" y="215"/>
                  </a:lnTo>
                  <a:lnTo>
                    <a:pt x="40" y="243"/>
                  </a:lnTo>
                  <a:lnTo>
                    <a:pt x="23" y="252"/>
                  </a:lnTo>
                  <a:lnTo>
                    <a:pt x="11" y="257"/>
                  </a:lnTo>
                  <a:lnTo>
                    <a:pt x="3" y="261"/>
                  </a:lnTo>
                  <a:lnTo>
                    <a:pt x="0" y="263"/>
                  </a:lnTo>
                  <a:lnTo>
                    <a:pt x="23" y="220"/>
                  </a:lnTo>
                  <a:lnTo>
                    <a:pt x="36" y="176"/>
                  </a:lnTo>
                  <a:lnTo>
                    <a:pt x="44" y="134"/>
                  </a:lnTo>
                  <a:lnTo>
                    <a:pt x="44" y="93"/>
                  </a:lnTo>
                  <a:lnTo>
                    <a:pt x="42" y="60"/>
                  </a:lnTo>
                  <a:lnTo>
                    <a:pt x="38" y="33"/>
                  </a:lnTo>
                  <a:lnTo>
                    <a:pt x="34" y="14"/>
                  </a:lnTo>
                  <a:lnTo>
                    <a:pt x="33" y="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1836" y="2301"/>
              <a:ext cx="77" cy="225"/>
            </a:xfrm>
            <a:custGeom>
              <a:avLst/>
              <a:gdLst>
                <a:gd name="T0" fmla="*/ 0 w 77"/>
                <a:gd name="T1" fmla="*/ 4 h 225"/>
                <a:gd name="T2" fmla="*/ 22 w 77"/>
                <a:gd name="T3" fmla="*/ 0 h 225"/>
                <a:gd name="T4" fmla="*/ 38 w 77"/>
                <a:gd name="T5" fmla="*/ 2 h 225"/>
                <a:gd name="T6" fmla="*/ 49 w 77"/>
                <a:gd name="T7" fmla="*/ 4 h 225"/>
                <a:gd name="T8" fmla="*/ 53 w 77"/>
                <a:gd name="T9" fmla="*/ 6 h 225"/>
                <a:gd name="T10" fmla="*/ 70 w 77"/>
                <a:gd name="T11" fmla="*/ 46 h 225"/>
                <a:gd name="T12" fmla="*/ 77 w 77"/>
                <a:gd name="T13" fmla="*/ 83 h 225"/>
                <a:gd name="T14" fmla="*/ 77 w 77"/>
                <a:gd name="T15" fmla="*/ 116 h 225"/>
                <a:gd name="T16" fmla="*/ 71 w 77"/>
                <a:gd name="T17" fmla="*/ 146 h 225"/>
                <a:gd name="T18" fmla="*/ 62 w 77"/>
                <a:gd name="T19" fmla="*/ 172 h 225"/>
                <a:gd name="T20" fmla="*/ 49 w 77"/>
                <a:gd name="T21" fmla="*/ 194 h 225"/>
                <a:gd name="T22" fmla="*/ 35 w 77"/>
                <a:gd name="T23" fmla="*/ 212 h 225"/>
                <a:gd name="T24" fmla="*/ 22 w 77"/>
                <a:gd name="T25" fmla="*/ 225 h 225"/>
                <a:gd name="T26" fmla="*/ 31 w 77"/>
                <a:gd name="T27" fmla="*/ 172 h 225"/>
                <a:gd name="T28" fmla="*/ 29 w 77"/>
                <a:gd name="T29" fmla="*/ 116 h 225"/>
                <a:gd name="T30" fmla="*/ 18 w 77"/>
                <a:gd name="T31" fmla="*/ 59 h 225"/>
                <a:gd name="T32" fmla="*/ 0 w 77"/>
                <a:gd name="T33" fmla="*/ 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225">
                  <a:moveTo>
                    <a:pt x="0" y="4"/>
                  </a:moveTo>
                  <a:lnTo>
                    <a:pt x="22" y="0"/>
                  </a:lnTo>
                  <a:lnTo>
                    <a:pt x="38" y="2"/>
                  </a:lnTo>
                  <a:lnTo>
                    <a:pt x="49" y="4"/>
                  </a:lnTo>
                  <a:lnTo>
                    <a:pt x="53" y="6"/>
                  </a:lnTo>
                  <a:lnTo>
                    <a:pt x="70" y="46"/>
                  </a:lnTo>
                  <a:lnTo>
                    <a:pt x="77" y="83"/>
                  </a:lnTo>
                  <a:lnTo>
                    <a:pt x="77" y="116"/>
                  </a:lnTo>
                  <a:lnTo>
                    <a:pt x="71" y="146"/>
                  </a:lnTo>
                  <a:lnTo>
                    <a:pt x="62" y="172"/>
                  </a:lnTo>
                  <a:lnTo>
                    <a:pt x="49" y="194"/>
                  </a:lnTo>
                  <a:lnTo>
                    <a:pt x="35" y="212"/>
                  </a:lnTo>
                  <a:lnTo>
                    <a:pt x="22" y="225"/>
                  </a:lnTo>
                  <a:lnTo>
                    <a:pt x="31" y="172"/>
                  </a:lnTo>
                  <a:lnTo>
                    <a:pt x="29" y="116"/>
                  </a:lnTo>
                  <a:lnTo>
                    <a:pt x="18" y="59"/>
                  </a:lnTo>
                  <a:lnTo>
                    <a:pt x="0" y="4"/>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1803" y="2305"/>
              <a:ext cx="64" cy="237"/>
            </a:xfrm>
            <a:custGeom>
              <a:avLst/>
              <a:gdLst>
                <a:gd name="T0" fmla="*/ 33 w 64"/>
                <a:gd name="T1" fmla="*/ 237 h 237"/>
                <a:gd name="T2" fmla="*/ 42 w 64"/>
                <a:gd name="T3" fmla="*/ 197 h 237"/>
                <a:gd name="T4" fmla="*/ 44 w 64"/>
                <a:gd name="T5" fmla="*/ 157 h 237"/>
                <a:gd name="T6" fmla="*/ 38 w 64"/>
                <a:gd name="T7" fmla="*/ 120 h 237"/>
                <a:gd name="T8" fmla="*/ 31 w 64"/>
                <a:gd name="T9" fmla="*/ 87 h 237"/>
                <a:gd name="T10" fmla="*/ 20 w 64"/>
                <a:gd name="T11" fmla="*/ 57 h 237"/>
                <a:gd name="T12" fmla="*/ 11 w 64"/>
                <a:gd name="T13" fmla="*/ 35 h 237"/>
                <a:gd name="T14" fmla="*/ 3 w 64"/>
                <a:gd name="T15" fmla="*/ 22 h 237"/>
                <a:gd name="T16" fmla="*/ 0 w 64"/>
                <a:gd name="T17" fmla="*/ 17 h 237"/>
                <a:gd name="T18" fmla="*/ 9 w 64"/>
                <a:gd name="T19" fmla="*/ 11 h 237"/>
                <a:gd name="T20" fmla="*/ 16 w 64"/>
                <a:gd name="T21" fmla="*/ 6 h 237"/>
                <a:gd name="T22" fmla="*/ 25 w 64"/>
                <a:gd name="T23" fmla="*/ 4 h 237"/>
                <a:gd name="T24" fmla="*/ 33 w 64"/>
                <a:gd name="T25" fmla="*/ 0 h 237"/>
                <a:gd name="T26" fmla="*/ 51 w 64"/>
                <a:gd name="T27" fmla="*/ 55 h 237"/>
                <a:gd name="T28" fmla="*/ 62 w 64"/>
                <a:gd name="T29" fmla="*/ 112 h 237"/>
                <a:gd name="T30" fmla="*/ 64 w 64"/>
                <a:gd name="T31" fmla="*/ 168 h 237"/>
                <a:gd name="T32" fmla="*/ 55 w 64"/>
                <a:gd name="T33" fmla="*/ 221 h 237"/>
                <a:gd name="T34" fmla="*/ 46 w 64"/>
                <a:gd name="T35" fmla="*/ 228 h 237"/>
                <a:gd name="T36" fmla="*/ 38 w 64"/>
                <a:gd name="T37" fmla="*/ 234 h 237"/>
                <a:gd name="T38" fmla="*/ 35 w 64"/>
                <a:gd name="T39" fmla="*/ 236 h 237"/>
                <a:gd name="T40" fmla="*/ 33 w 64"/>
                <a:gd name="T4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237">
                  <a:moveTo>
                    <a:pt x="33" y="237"/>
                  </a:moveTo>
                  <a:lnTo>
                    <a:pt x="42" y="197"/>
                  </a:lnTo>
                  <a:lnTo>
                    <a:pt x="44" y="157"/>
                  </a:lnTo>
                  <a:lnTo>
                    <a:pt x="38" y="120"/>
                  </a:lnTo>
                  <a:lnTo>
                    <a:pt x="31" y="87"/>
                  </a:lnTo>
                  <a:lnTo>
                    <a:pt x="20" y="57"/>
                  </a:lnTo>
                  <a:lnTo>
                    <a:pt x="11" y="35"/>
                  </a:lnTo>
                  <a:lnTo>
                    <a:pt x="3" y="22"/>
                  </a:lnTo>
                  <a:lnTo>
                    <a:pt x="0" y="17"/>
                  </a:lnTo>
                  <a:lnTo>
                    <a:pt x="9" y="11"/>
                  </a:lnTo>
                  <a:lnTo>
                    <a:pt x="16" y="6"/>
                  </a:lnTo>
                  <a:lnTo>
                    <a:pt x="25" y="4"/>
                  </a:lnTo>
                  <a:lnTo>
                    <a:pt x="33" y="0"/>
                  </a:lnTo>
                  <a:lnTo>
                    <a:pt x="51" y="55"/>
                  </a:lnTo>
                  <a:lnTo>
                    <a:pt x="62" y="112"/>
                  </a:lnTo>
                  <a:lnTo>
                    <a:pt x="64" y="168"/>
                  </a:lnTo>
                  <a:lnTo>
                    <a:pt x="55" y="221"/>
                  </a:lnTo>
                  <a:lnTo>
                    <a:pt x="46" y="228"/>
                  </a:lnTo>
                  <a:lnTo>
                    <a:pt x="38" y="234"/>
                  </a:lnTo>
                  <a:lnTo>
                    <a:pt x="35" y="236"/>
                  </a:lnTo>
                  <a:lnTo>
                    <a:pt x="33" y="237"/>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1902" y="1959"/>
              <a:ext cx="263" cy="359"/>
            </a:xfrm>
            <a:custGeom>
              <a:avLst/>
              <a:gdLst>
                <a:gd name="T0" fmla="*/ 96 w 263"/>
                <a:gd name="T1" fmla="*/ 15 h 359"/>
                <a:gd name="T2" fmla="*/ 99 w 263"/>
                <a:gd name="T3" fmla="*/ 26 h 359"/>
                <a:gd name="T4" fmla="*/ 110 w 263"/>
                <a:gd name="T5" fmla="*/ 57 h 359"/>
                <a:gd name="T6" fmla="*/ 129 w 263"/>
                <a:gd name="T7" fmla="*/ 103 h 359"/>
                <a:gd name="T8" fmla="*/ 151 w 263"/>
                <a:gd name="T9" fmla="*/ 158 h 359"/>
                <a:gd name="T10" fmla="*/ 177 w 263"/>
                <a:gd name="T11" fmla="*/ 217 h 359"/>
                <a:gd name="T12" fmla="*/ 204 w 263"/>
                <a:gd name="T13" fmla="*/ 272 h 359"/>
                <a:gd name="T14" fmla="*/ 234 w 263"/>
                <a:gd name="T15" fmla="*/ 322 h 359"/>
                <a:gd name="T16" fmla="*/ 263 w 263"/>
                <a:gd name="T17" fmla="*/ 359 h 359"/>
                <a:gd name="T18" fmla="*/ 261 w 263"/>
                <a:gd name="T19" fmla="*/ 359 h 359"/>
                <a:gd name="T20" fmla="*/ 259 w 263"/>
                <a:gd name="T21" fmla="*/ 357 h 359"/>
                <a:gd name="T22" fmla="*/ 254 w 263"/>
                <a:gd name="T23" fmla="*/ 357 h 359"/>
                <a:gd name="T24" fmla="*/ 248 w 263"/>
                <a:gd name="T25" fmla="*/ 353 h 359"/>
                <a:gd name="T26" fmla="*/ 239 w 263"/>
                <a:gd name="T27" fmla="*/ 352 h 359"/>
                <a:gd name="T28" fmla="*/ 230 w 263"/>
                <a:gd name="T29" fmla="*/ 346 h 359"/>
                <a:gd name="T30" fmla="*/ 219 w 263"/>
                <a:gd name="T31" fmla="*/ 341 h 359"/>
                <a:gd name="T32" fmla="*/ 208 w 263"/>
                <a:gd name="T33" fmla="*/ 335 h 359"/>
                <a:gd name="T34" fmla="*/ 177 w 263"/>
                <a:gd name="T35" fmla="*/ 306 h 359"/>
                <a:gd name="T36" fmla="*/ 145 w 263"/>
                <a:gd name="T37" fmla="*/ 271 h 359"/>
                <a:gd name="T38" fmla="*/ 118 w 263"/>
                <a:gd name="T39" fmla="*/ 230 h 359"/>
                <a:gd name="T40" fmla="*/ 92 w 263"/>
                <a:gd name="T41" fmla="*/ 188 h 359"/>
                <a:gd name="T42" fmla="*/ 66 w 263"/>
                <a:gd name="T43" fmla="*/ 144 h 359"/>
                <a:gd name="T44" fmla="*/ 44 w 263"/>
                <a:gd name="T45" fmla="*/ 101 h 359"/>
                <a:gd name="T46" fmla="*/ 22 w 263"/>
                <a:gd name="T47" fmla="*/ 59 h 359"/>
                <a:gd name="T48" fmla="*/ 0 w 263"/>
                <a:gd name="T49" fmla="*/ 20 h 359"/>
                <a:gd name="T50" fmla="*/ 5 w 263"/>
                <a:gd name="T51" fmla="*/ 15 h 359"/>
                <a:gd name="T52" fmla="*/ 11 w 263"/>
                <a:gd name="T53" fmla="*/ 9 h 359"/>
                <a:gd name="T54" fmla="*/ 20 w 263"/>
                <a:gd name="T55" fmla="*/ 4 h 359"/>
                <a:gd name="T56" fmla="*/ 29 w 263"/>
                <a:gd name="T57" fmla="*/ 2 h 359"/>
                <a:gd name="T58" fmla="*/ 42 w 263"/>
                <a:gd name="T59" fmla="*/ 0 h 359"/>
                <a:gd name="T60" fmla="*/ 57 w 263"/>
                <a:gd name="T61" fmla="*/ 2 h 359"/>
                <a:gd name="T62" fmla="*/ 75 w 263"/>
                <a:gd name="T63" fmla="*/ 7 h 359"/>
                <a:gd name="T64" fmla="*/ 96 w 263"/>
                <a:gd name="T65" fmla="*/ 1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3" h="359">
                  <a:moveTo>
                    <a:pt x="96" y="15"/>
                  </a:moveTo>
                  <a:lnTo>
                    <a:pt x="99" y="26"/>
                  </a:lnTo>
                  <a:lnTo>
                    <a:pt x="110" y="57"/>
                  </a:lnTo>
                  <a:lnTo>
                    <a:pt x="129" y="103"/>
                  </a:lnTo>
                  <a:lnTo>
                    <a:pt x="151" y="158"/>
                  </a:lnTo>
                  <a:lnTo>
                    <a:pt x="177" y="217"/>
                  </a:lnTo>
                  <a:lnTo>
                    <a:pt x="204" y="272"/>
                  </a:lnTo>
                  <a:lnTo>
                    <a:pt x="234" y="322"/>
                  </a:lnTo>
                  <a:lnTo>
                    <a:pt x="263" y="359"/>
                  </a:lnTo>
                  <a:lnTo>
                    <a:pt x="261" y="359"/>
                  </a:lnTo>
                  <a:lnTo>
                    <a:pt x="259" y="357"/>
                  </a:lnTo>
                  <a:lnTo>
                    <a:pt x="254" y="357"/>
                  </a:lnTo>
                  <a:lnTo>
                    <a:pt x="248" y="353"/>
                  </a:lnTo>
                  <a:lnTo>
                    <a:pt x="239" y="352"/>
                  </a:lnTo>
                  <a:lnTo>
                    <a:pt x="230" y="346"/>
                  </a:lnTo>
                  <a:lnTo>
                    <a:pt x="219" y="341"/>
                  </a:lnTo>
                  <a:lnTo>
                    <a:pt x="208" y="335"/>
                  </a:lnTo>
                  <a:lnTo>
                    <a:pt x="177" y="306"/>
                  </a:lnTo>
                  <a:lnTo>
                    <a:pt x="145" y="271"/>
                  </a:lnTo>
                  <a:lnTo>
                    <a:pt x="118" y="230"/>
                  </a:lnTo>
                  <a:lnTo>
                    <a:pt x="92" y="188"/>
                  </a:lnTo>
                  <a:lnTo>
                    <a:pt x="66" y="144"/>
                  </a:lnTo>
                  <a:lnTo>
                    <a:pt x="44" y="101"/>
                  </a:lnTo>
                  <a:lnTo>
                    <a:pt x="22" y="59"/>
                  </a:lnTo>
                  <a:lnTo>
                    <a:pt x="0" y="20"/>
                  </a:lnTo>
                  <a:lnTo>
                    <a:pt x="5" y="15"/>
                  </a:lnTo>
                  <a:lnTo>
                    <a:pt x="11" y="9"/>
                  </a:lnTo>
                  <a:lnTo>
                    <a:pt x="20" y="4"/>
                  </a:lnTo>
                  <a:lnTo>
                    <a:pt x="29" y="2"/>
                  </a:lnTo>
                  <a:lnTo>
                    <a:pt x="42" y="0"/>
                  </a:lnTo>
                  <a:lnTo>
                    <a:pt x="57" y="2"/>
                  </a:lnTo>
                  <a:lnTo>
                    <a:pt x="75" y="7"/>
                  </a:lnTo>
                  <a:lnTo>
                    <a:pt x="9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1895" y="1979"/>
              <a:ext cx="215" cy="315"/>
            </a:xfrm>
            <a:custGeom>
              <a:avLst/>
              <a:gdLst>
                <a:gd name="T0" fmla="*/ 0 w 215"/>
                <a:gd name="T1" fmla="*/ 26 h 315"/>
                <a:gd name="T2" fmla="*/ 0 w 215"/>
                <a:gd name="T3" fmla="*/ 24 h 315"/>
                <a:gd name="T4" fmla="*/ 1 w 215"/>
                <a:gd name="T5" fmla="*/ 19 h 315"/>
                <a:gd name="T6" fmla="*/ 3 w 215"/>
                <a:gd name="T7" fmla="*/ 10 h 315"/>
                <a:gd name="T8" fmla="*/ 7 w 215"/>
                <a:gd name="T9" fmla="*/ 0 h 315"/>
                <a:gd name="T10" fmla="*/ 29 w 215"/>
                <a:gd name="T11" fmla="*/ 39 h 315"/>
                <a:gd name="T12" fmla="*/ 51 w 215"/>
                <a:gd name="T13" fmla="*/ 81 h 315"/>
                <a:gd name="T14" fmla="*/ 73 w 215"/>
                <a:gd name="T15" fmla="*/ 124 h 315"/>
                <a:gd name="T16" fmla="*/ 99 w 215"/>
                <a:gd name="T17" fmla="*/ 168 h 315"/>
                <a:gd name="T18" fmla="*/ 125 w 215"/>
                <a:gd name="T19" fmla="*/ 210 h 315"/>
                <a:gd name="T20" fmla="*/ 152 w 215"/>
                <a:gd name="T21" fmla="*/ 251 h 315"/>
                <a:gd name="T22" fmla="*/ 184 w 215"/>
                <a:gd name="T23" fmla="*/ 286 h 315"/>
                <a:gd name="T24" fmla="*/ 215 w 215"/>
                <a:gd name="T25" fmla="*/ 315 h 315"/>
                <a:gd name="T26" fmla="*/ 191 w 215"/>
                <a:gd name="T27" fmla="*/ 298 h 315"/>
                <a:gd name="T28" fmla="*/ 163 w 215"/>
                <a:gd name="T29" fmla="*/ 278 h 315"/>
                <a:gd name="T30" fmla="*/ 136 w 215"/>
                <a:gd name="T31" fmla="*/ 249 h 315"/>
                <a:gd name="T32" fmla="*/ 105 w 215"/>
                <a:gd name="T33" fmla="*/ 216 h 315"/>
                <a:gd name="T34" fmla="*/ 75 w 215"/>
                <a:gd name="T35" fmla="*/ 175 h 315"/>
                <a:gd name="T36" fmla="*/ 47 w 215"/>
                <a:gd name="T37" fmla="*/ 131 h 315"/>
                <a:gd name="T38" fmla="*/ 22 w 215"/>
                <a:gd name="T39" fmla="*/ 81 h 315"/>
                <a:gd name="T40" fmla="*/ 0 w 215"/>
                <a:gd name="T41" fmla="*/ 2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315">
                  <a:moveTo>
                    <a:pt x="0" y="26"/>
                  </a:moveTo>
                  <a:lnTo>
                    <a:pt x="0" y="24"/>
                  </a:lnTo>
                  <a:lnTo>
                    <a:pt x="1" y="19"/>
                  </a:lnTo>
                  <a:lnTo>
                    <a:pt x="3" y="10"/>
                  </a:lnTo>
                  <a:lnTo>
                    <a:pt x="7" y="0"/>
                  </a:lnTo>
                  <a:lnTo>
                    <a:pt x="29" y="39"/>
                  </a:lnTo>
                  <a:lnTo>
                    <a:pt x="51" y="81"/>
                  </a:lnTo>
                  <a:lnTo>
                    <a:pt x="73" y="124"/>
                  </a:lnTo>
                  <a:lnTo>
                    <a:pt x="99" y="168"/>
                  </a:lnTo>
                  <a:lnTo>
                    <a:pt x="125" y="210"/>
                  </a:lnTo>
                  <a:lnTo>
                    <a:pt x="152" y="251"/>
                  </a:lnTo>
                  <a:lnTo>
                    <a:pt x="184" y="286"/>
                  </a:lnTo>
                  <a:lnTo>
                    <a:pt x="215" y="315"/>
                  </a:lnTo>
                  <a:lnTo>
                    <a:pt x="191" y="298"/>
                  </a:lnTo>
                  <a:lnTo>
                    <a:pt x="163" y="278"/>
                  </a:lnTo>
                  <a:lnTo>
                    <a:pt x="136" y="249"/>
                  </a:lnTo>
                  <a:lnTo>
                    <a:pt x="105" y="216"/>
                  </a:lnTo>
                  <a:lnTo>
                    <a:pt x="75" y="175"/>
                  </a:lnTo>
                  <a:lnTo>
                    <a:pt x="47" y="131"/>
                  </a:lnTo>
                  <a:lnTo>
                    <a:pt x="22" y="81"/>
                  </a:lnTo>
                  <a:lnTo>
                    <a:pt x="0" y="26"/>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1725" y="1884"/>
              <a:ext cx="109" cy="237"/>
            </a:xfrm>
            <a:custGeom>
              <a:avLst/>
              <a:gdLst>
                <a:gd name="T0" fmla="*/ 98 w 109"/>
                <a:gd name="T1" fmla="*/ 128 h 237"/>
                <a:gd name="T2" fmla="*/ 89 w 109"/>
                <a:gd name="T3" fmla="*/ 145 h 237"/>
                <a:gd name="T4" fmla="*/ 79 w 109"/>
                <a:gd name="T5" fmla="*/ 158 h 237"/>
                <a:gd name="T6" fmla="*/ 68 w 109"/>
                <a:gd name="T7" fmla="*/ 173 h 237"/>
                <a:gd name="T8" fmla="*/ 57 w 109"/>
                <a:gd name="T9" fmla="*/ 186 h 237"/>
                <a:gd name="T10" fmla="*/ 46 w 109"/>
                <a:gd name="T11" fmla="*/ 197 h 237"/>
                <a:gd name="T12" fmla="*/ 35 w 109"/>
                <a:gd name="T13" fmla="*/ 209 h 237"/>
                <a:gd name="T14" fmla="*/ 26 w 109"/>
                <a:gd name="T15" fmla="*/ 222 h 237"/>
                <a:gd name="T16" fmla="*/ 19 w 109"/>
                <a:gd name="T17" fmla="*/ 237 h 237"/>
                <a:gd name="T18" fmla="*/ 13 w 109"/>
                <a:gd name="T19" fmla="*/ 233 h 237"/>
                <a:gd name="T20" fmla="*/ 9 w 109"/>
                <a:gd name="T21" fmla="*/ 230 h 237"/>
                <a:gd name="T22" fmla="*/ 4 w 109"/>
                <a:gd name="T23" fmla="*/ 226 h 237"/>
                <a:gd name="T24" fmla="*/ 0 w 109"/>
                <a:gd name="T25" fmla="*/ 222 h 237"/>
                <a:gd name="T26" fmla="*/ 0 w 109"/>
                <a:gd name="T27" fmla="*/ 220 h 237"/>
                <a:gd name="T28" fmla="*/ 0 w 109"/>
                <a:gd name="T29" fmla="*/ 220 h 237"/>
                <a:gd name="T30" fmla="*/ 0 w 109"/>
                <a:gd name="T31" fmla="*/ 220 h 237"/>
                <a:gd name="T32" fmla="*/ 0 w 109"/>
                <a:gd name="T33" fmla="*/ 220 h 237"/>
                <a:gd name="T34" fmla="*/ 2 w 109"/>
                <a:gd name="T35" fmla="*/ 215 h 237"/>
                <a:gd name="T36" fmla="*/ 9 w 109"/>
                <a:gd name="T37" fmla="*/ 202 h 237"/>
                <a:gd name="T38" fmla="*/ 17 w 109"/>
                <a:gd name="T39" fmla="*/ 180 h 237"/>
                <a:gd name="T40" fmla="*/ 28 w 109"/>
                <a:gd name="T41" fmla="*/ 156 h 237"/>
                <a:gd name="T42" fmla="*/ 37 w 109"/>
                <a:gd name="T43" fmla="*/ 130 h 237"/>
                <a:gd name="T44" fmla="*/ 46 w 109"/>
                <a:gd name="T45" fmla="*/ 105 h 237"/>
                <a:gd name="T46" fmla="*/ 54 w 109"/>
                <a:gd name="T47" fmla="*/ 82 h 237"/>
                <a:gd name="T48" fmla="*/ 57 w 109"/>
                <a:gd name="T49" fmla="*/ 66 h 237"/>
                <a:gd name="T50" fmla="*/ 59 w 109"/>
                <a:gd name="T51" fmla="*/ 51 h 237"/>
                <a:gd name="T52" fmla="*/ 63 w 109"/>
                <a:gd name="T53" fmla="*/ 33 h 237"/>
                <a:gd name="T54" fmla="*/ 70 w 109"/>
                <a:gd name="T55" fmla="*/ 14 h 237"/>
                <a:gd name="T56" fmla="*/ 81 w 109"/>
                <a:gd name="T57" fmla="*/ 0 h 237"/>
                <a:gd name="T58" fmla="*/ 98 w 109"/>
                <a:gd name="T59" fmla="*/ 29 h 237"/>
                <a:gd name="T60" fmla="*/ 109 w 109"/>
                <a:gd name="T61" fmla="*/ 60 h 237"/>
                <a:gd name="T62" fmla="*/ 109 w 109"/>
                <a:gd name="T63" fmla="*/ 94 h 237"/>
                <a:gd name="T64" fmla="*/ 98 w 109"/>
                <a:gd name="T65" fmla="*/ 1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 h="237">
                  <a:moveTo>
                    <a:pt x="98" y="128"/>
                  </a:moveTo>
                  <a:lnTo>
                    <a:pt x="89" y="145"/>
                  </a:lnTo>
                  <a:lnTo>
                    <a:pt x="79" y="158"/>
                  </a:lnTo>
                  <a:lnTo>
                    <a:pt x="68" y="173"/>
                  </a:lnTo>
                  <a:lnTo>
                    <a:pt x="57" y="186"/>
                  </a:lnTo>
                  <a:lnTo>
                    <a:pt x="46" y="197"/>
                  </a:lnTo>
                  <a:lnTo>
                    <a:pt x="35" y="209"/>
                  </a:lnTo>
                  <a:lnTo>
                    <a:pt x="26" y="222"/>
                  </a:lnTo>
                  <a:lnTo>
                    <a:pt x="19" y="237"/>
                  </a:lnTo>
                  <a:lnTo>
                    <a:pt x="13" y="233"/>
                  </a:lnTo>
                  <a:lnTo>
                    <a:pt x="9" y="230"/>
                  </a:lnTo>
                  <a:lnTo>
                    <a:pt x="4" y="226"/>
                  </a:lnTo>
                  <a:lnTo>
                    <a:pt x="0" y="222"/>
                  </a:lnTo>
                  <a:lnTo>
                    <a:pt x="0" y="220"/>
                  </a:lnTo>
                  <a:lnTo>
                    <a:pt x="0" y="220"/>
                  </a:lnTo>
                  <a:lnTo>
                    <a:pt x="0" y="220"/>
                  </a:lnTo>
                  <a:lnTo>
                    <a:pt x="0" y="220"/>
                  </a:lnTo>
                  <a:lnTo>
                    <a:pt x="2" y="215"/>
                  </a:lnTo>
                  <a:lnTo>
                    <a:pt x="9" y="202"/>
                  </a:lnTo>
                  <a:lnTo>
                    <a:pt x="17" y="180"/>
                  </a:lnTo>
                  <a:lnTo>
                    <a:pt x="28" y="156"/>
                  </a:lnTo>
                  <a:lnTo>
                    <a:pt x="37" y="130"/>
                  </a:lnTo>
                  <a:lnTo>
                    <a:pt x="46" y="105"/>
                  </a:lnTo>
                  <a:lnTo>
                    <a:pt x="54" y="82"/>
                  </a:lnTo>
                  <a:lnTo>
                    <a:pt x="57" y="66"/>
                  </a:lnTo>
                  <a:lnTo>
                    <a:pt x="59" y="51"/>
                  </a:lnTo>
                  <a:lnTo>
                    <a:pt x="63" y="33"/>
                  </a:lnTo>
                  <a:lnTo>
                    <a:pt x="70" y="14"/>
                  </a:lnTo>
                  <a:lnTo>
                    <a:pt x="81" y="0"/>
                  </a:lnTo>
                  <a:lnTo>
                    <a:pt x="98" y="29"/>
                  </a:lnTo>
                  <a:lnTo>
                    <a:pt x="109" y="60"/>
                  </a:lnTo>
                  <a:lnTo>
                    <a:pt x="109" y="94"/>
                  </a:lnTo>
                  <a:lnTo>
                    <a:pt x="98" y="128"/>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1744" y="1878"/>
              <a:ext cx="239" cy="300"/>
            </a:xfrm>
            <a:custGeom>
              <a:avLst/>
              <a:gdLst>
                <a:gd name="T0" fmla="*/ 239 w 239"/>
                <a:gd name="T1" fmla="*/ 83 h 300"/>
                <a:gd name="T2" fmla="*/ 239 w 239"/>
                <a:gd name="T3" fmla="*/ 96 h 300"/>
                <a:gd name="T4" fmla="*/ 239 w 239"/>
                <a:gd name="T5" fmla="*/ 129 h 300"/>
                <a:gd name="T6" fmla="*/ 235 w 239"/>
                <a:gd name="T7" fmla="*/ 166 h 300"/>
                <a:gd name="T8" fmla="*/ 232 w 239"/>
                <a:gd name="T9" fmla="*/ 193 h 300"/>
                <a:gd name="T10" fmla="*/ 228 w 239"/>
                <a:gd name="T11" fmla="*/ 203 h 300"/>
                <a:gd name="T12" fmla="*/ 221 w 239"/>
                <a:gd name="T13" fmla="*/ 210 h 300"/>
                <a:gd name="T14" fmla="*/ 213 w 239"/>
                <a:gd name="T15" fmla="*/ 219 h 300"/>
                <a:gd name="T16" fmla="*/ 202 w 239"/>
                <a:gd name="T17" fmla="*/ 225 h 300"/>
                <a:gd name="T18" fmla="*/ 191 w 239"/>
                <a:gd name="T19" fmla="*/ 232 h 300"/>
                <a:gd name="T20" fmla="*/ 180 w 239"/>
                <a:gd name="T21" fmla="*/ 238 h 300"/>
                <a:gd name="T22" fmla="*/ 169 w 239"/>
                <a:gd name="T23" fmla="*/ 245 h 300"/>
                <a:gd name="T24" fmla="*/ 158 w 239"/>
                <a:gd name="T25" fmla="*/ 250 h 300"/>
                <a:gd name="T26" fmla="*/ 145 w 239"/>
                <a:gd name="T27" fmla="*/ 260 h 300"/>
                <a:gd name="T28" fmla="*/ 134 w 239"/>
                <a:gd name="T29" fmla="*/ 273 h 300"/>
                <a:gd name="T30" fmla="*/ 127 w 239"/>
                <a:gd name="T31" fmla="*/ 285 h 300"/>
                <a:gd name="T32" fmla="*/ 121 w 239"/>
                <a:gd name="T33" fmla="*/ 300 h 300"/>
                <a:gd name="T34" fmla="*/ 103 w 239"/>
                <a:gd name="T35" fmla="*/ 296 h 300"/>
                <a:gd name="T36" fmla="*/ 86 w 239"/>
                <a:gd name="T37" fmla="*/ 291 h 300"/>
                <a:gd name="T38" fmla="*/ 71 w 239"/>
                <a:gd name="T39" fmla="*/ 285 h 300"/>
                <a:gd name="T40" fmla="*/ 55 w 239"/>
                <a:gd name="T41" fmla="*/ 278 h 300"/>
                <a:gd name="T42" fmla="*/ 40 w 239"/>
                <a:gd name="T43" fmla="*/ 271 h 300"/>
                <a:gd name="T44" fmla="*/ 27 w 239"/>
                <a:gd name="T45" fmla="*/ 261 h 300"/>
                <a:gd name="T46" fmla="*/ 13 w 239"/>
                <a:gd name="T47" fmla="*/ 252 h 300"/>
                <a:gd name="T48" fmla="*/ 0 w 239"/>
                <a:gd name="T49" fmla="*/ 243 h 300"/>
                <a:gd name="T50" fmla="*/ 7 w 239"/>
                <a:gd name="T51" fmla="*/ 228 h 300"/>
                <a:gd name="T52" fmla="*/ 16 w 239"/>
                <a:gd name="T53" fmla="*/ 215 h 300"/>
                <a:gd name="T54" fmla="*/ 27 w 239"/>
                <a:gd name="T55" fmla="*/ 203 h 300"/>
                <a:gd name="T56" fmla="*/ 38 w 239"/>
                <a:gd name="T57" fmla="*/ 192 h 300"/>
                <a:gd name="T58" fmla="*/ 49 w 239"/>
                <a:gd name="T59" fmla="*/ 179 h 300"/>
                <a:gd name="T60" fmla="*/ 60 w 239"/>
                <a:gd name="T61" fmla="*/ 164 h 300"/>
                <a:gd name="T62" fmla="*/ 70 w 239"/>
                <a:gd name="T63" fmla="*/ 151 h 300"/>
                <a:gd name="T64" fmla="*/ 79 w 239"/>
                <a:gd name="T65" fmla="*/ 134 h 300"/>
                <a:gd name="T66" fmla="*/ 90 w 239"/>
                <a:gd name="T67" fmla="*/ 100 h 300"/>
                <a:gd name="T68" fmla="*/ 90 w 239"/>
                <a:gd name="T69" fmla="*/ 66 h 300"/>
                <a:gd name="T70" fmla="*/ 79 w 239"/>
                <a:gd name="T71" fmla="*/ 35 h 300"/>
                <a:gd name="T72" fmla="*/ 62 w 239"/>
                <a:gd name="T73" fmla="*/ 6 h 300"/>
                <a:gd name="T74" fmla="*/ 70 w 239"/>
                <a:gd name="T75" fmla="*/ 2 h 300"/>
                <a:gd name="T76" fmla="*/ 82 w 239"/>
                <a:gd name="T77" fmla="*/ 0 h 300"/>
                <a:gd name="T78" fmla="*/ 99 w 239"/>
                <a:gd name="T79" fmla="*/ 0 h 300"/>
                <a:gd name="T80" fmla="*/ 123 w 239"/>
                <a:gd name="T81" fmla="*/ 6 h 300"/>
                <a:gd name="T82" fmla="*/ 149 w 239"/>
                <a:gd name="T83" fmla="*/ 15 h 300"/>
                <a:gd name="T84" fmla="*/ 176 w 239"/>
                <a:gd name="T85" fmla="*/ 30 h 300"/>
                <a:gd name="T86" fmla="*/ 208 w 239"/>
                <a:gd name="T87" fmla="*/ 54 h 300"/>
                <a:gd name="T88" fmla="*/ 239 w 239"/>
                <a:gd name="T89" fmla="*/ 8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9" h="300">
                  <a:moveTo>
                    <a:pt x="239" y="83"/>
                  </a:moveTo>
                  <a:lnTo>
                    <a:pt x="239" y="96"/>
                  </a:lnTo>
                  <a:lnTo>
                    <a:pt x="239" y="129"/>
                  </a:lnTo>
                  <a:lnTo>
                    <a:pt x="235" y="166"/>
                  </a:lnTo>
                  <a:lnTo>
                    <a:pt x="232" y="193"/>
                  </a:lnTo>
                  <a:lnTo>
                    <a:pt x="228" y="203"/>
                  </a:lnTo>
                  <a:lnTo>
                    <a:pt x="221" y="210"/>
                  </a:lnTo>
                  <a:lnTo>
                    <a:pt x="213" y="219"/>
                  </a:lnTo>
                  <a:lnTo>
                    <a:pt x="202" y="225"/>
                  </a:lnTo>
                  <a:lnTo>
                    <a:pt x="191" y="232"/>
                  </a:lnTo>
                  <a:lnTo>
                    <a:pt x="180" y="238"/>
                  </a:lnTo>
                  <a:lnTo>
                    <a:pt x="169" y="245"/>
                  </a:lnTo>
                  <a:lnTo>
                    <a:pt x="158" y="250"/>
                  </a:lnTo>
                  <a:lnTo>
                    <a:pt x="145" y="260"/>
                  </a:lnTo>
                  <a:lnTo>
                    <a:pt x="134" y="273"/>
                  </a:lnTo>
                  <a:lnTo>
                    <a:pt x="127" y="285"/>
                  </a:lnTo>
                  <a:lnTo>
                    <a:pt x="121" y="300"/>
                  </a:lnTo>
                  <a:lnTo>
                    <a:pt x="103" y="296"/>
                  </a:lnTo>
                  <a:lnTo>
                    <a:pt x="86" y="291"/>
                  </a:lnTo>
                  <a:lnTo>
                    <a:pt x="71" y="285"/>
                  </a:lnTo>
                  <a:lnTo>
                    <a:pt x="55" y="278"/>
                  </a:lnTo>
                  <a:lnTo>
                    <a:pt x="40" y="271"/>
                  </a:lnTo>
                  <a:lnTo>
                    <a:pt x="27" y="261"/>
                  </a:lnTo>
                  <a:lnTo>
                    <a:pt x="13" y="252"/>
                  </a:lnTo>
                  <a:lnTo>
                    <a:pt x="0" y="243"/>
                  </a:lnTo>
                  <a:lnTo>
                    <a:pt x="7" y="228"/>
                  </a:lnTo>
                  <a:lnTo>
                    <a:pt x="16" y="215"/>
                  </a:lnTo>
                  <a:lnTo>
                    <a:pt x="27" y="203"/>
                  </a:lnTo>
                  <a:lnTo>
                    <a:pt x="38" y="192"/>
                  </a:lnTo>
                  <a:lnTo>
                    <a:pt x="49" y="179"/>
                  </a:lnTo>
                  <a:lnTo>
                    <a:pt x="60" y="164"/>
                  </a:lnTo>
                  <a:lnTo>
                    <a:pt x="70" y="151"/>
                  </a:lnTo>
                  <a:lnTo>
                    <a:pt x="79" y="134"/>
                  </a:lnTo>
                  <a:lnTo>
                    <a:pt x="90" y="100"/>
                  </a:lnTo>
                  <a:lnTo>
                    <a:pt x="90" y="66"/>
                  </a:lnTo>
                  <a:lnTo>
                    <a:pt x="79" y="35"/>
                  </a:lnTo>
                  <a:lnTo>
                    <a:pt x="62" y="6"/>
                  </a:lnTo>
                  <a:lnTo>
                    <a:pt x="70" y="2"/>
                  </a:lnTo>
                  <a:lnTo>
                    <a:pt x="82" y="0"/>
                  </a:lnTo>
                  <a:lnTo>
                    <a:pt x="99" y="0"/>
                  </a:lnTo>
                  <a:lnTo>
                    <a:pt x="123" y="6"/>
                  </a:lnTo>
                  <a:lnTo>
                    <a:pt x="149" y="15"/>
                  </a:lnTo>
                  <a:lnTo>
                    <a:pt x="176" y="30"/>
                  </a:lnTo>
                  <a:lnTo>
                    <a:pt x="208" y="54"/>
                  </a:lnTo>
                  <a:lnTo>
                    <a:pt x="23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1534" y="1880"/>
              <a:ext cx="337" cy="151"/>
            </a:xfrm>
            <a:custGeom>
              <a:avLst/>
              <a:gdLst>
                <a:gd name="T0" fmla="*/ 0 w 337"/>
                <a:gd name="T1" fmla="*/ 151 h 151"/>
                <a:gd name="T2" fmla="*/ 16 w 337"/>
                <a:gd name="T3" fmla="*/ 121 h 151"/>
                <a:gd name="T4" fmla="*/ 37 w 337"/>
                <a:gd name="T5" fmla="*/ 94 h 151"/>
                <a:gd name="T6" fmla="*/ 59 w 337"/>
                <a:gd name="T7" fmla="*/ 74 h 151"/>
                <a:gd name="T8" fmla="*/ 83 w 337"/>
                <a:gd name="T9" fmla="*/ 55 h 151"/>
                <a:gd name="T10" fmla="*/ 107 w 337"/>
                <a:gd name="T11" fmla="*/ 39 h 151"/>
                <a:gd name="T12" fmla="*/ 132 w 337"/>
                <a:gd name="T13" fmla="*/ 28 h 151"/>
                <a:gd name="T14" fmla="*/ 158 w 337"/>
                <a:gd name="T15" fmla="*/ 18 h 151"/>
                <a:gd name="T16" fmla="*/ 184 w 337"/>
                <a:gd name="T17" fmla="*/ 11 h 151"/>
                <a:gd name="T18" fmla="*/ 208 w 337"/>
                <a:gd name="T19" fmla="*/ 5 h 151"/>
                <a:gd name="T20" fmla="*/ 232 w 337"/>
                <a:gd name="T21" fmla="*/ 2 h 151"/>
                <a:gd name="T22" fmla="*/ 252 w 337"/>
                <a:gd name="T23" fmla="*/ 0 h 151"/>
                <a:gd name="T24" fmla="*/ 270 w 337"/>
                <a:gd name="T25" fmla="*/ 0 h 151"/>
                <a:gd name="T26" fmla="*/ 285 w 337"/>
                <a:gd name="T27" fmla="*/ 0 h 151"/>
                <a:gd name="T28" fmla="*/ 298 w 337"/>
                <a:gd name="T29" fmla="*/ 0 h 151"/>
                <a:gd name="T30" fmla="*/ 305 w 337"/>
                <a:gd name="T31" fmla="*/ 0 h 151"/>
                <a:gd name="T32" fmla="*/ 307 w 337"/>
                <a:gd name="T33" fmla="*/ 0 h 151"/>
                <a:gd name="T34" fmla="*/ 329 w 337"/>
                <a:gd name="T35" fmla="*/ 15 h 151"/>
                <a:gd name="T36" fmla="*/ 337 w 337"/>
                <a:gd name="T37" fmla="*/ 29 h 151"/>
                <a:gd name="T38" fmla="*/ 337 w 337"/>
                <a:gd name="T39" fmla="*/ 44 h 151"/>
                <a:gd name="T40" fmla="*/ 333 w 337"/>
                <a:gd name="T41" fmla="*/ 59 h 151"/>
                <a:gd name="T42" fmla="*/ 315 w 337"/>
                <a:gd name="T43" fmla="*/ 52 h 151"/>
                <a:gd name="T44" fmla="*/ 296 w 337"/>
                <a:gd name="T45" fmla="*/ 46 h 151"/>
                <a:gd name="T46" fmla="*/ 276 w 337"/>
                <a:gd name="T47" fmla="*/ 42 h 151"/>
                <a:gd name="T48" fmla="*/ 256 w 337"/>
                <a:gd name="T49" fmla="*/ 42 h 151"/>
                <a:gd name="T50" fmla="*/ 235 w 337"/>
                <a:gd name="T51" fmla="*/ 42 h 151"/>
                <a:gd name="T52" fmla="*/ 213 w 337"/>
                <a:gd name="T53" fmla="*/ 46 h 151"/>
                <a:gd name="T54" fmla="*/ 191 w 337"/>
                <a:gd name="T55" fmla="*/ 52 h 151"/>
                <a:gd name="T56" fmla="*/ 169 w 337"/>
                <a:gd name="T57" fmla="*/ 59 h 151"/>
                <a:gd name="T58" fmla="*/ 145 w 337"/>
                <a:gd name="T59" fmla="*/ 66 h 151"/>
                <a:gd name="T60" fmla="*/ 123 w 337"/>
                <a:gd name="T61" fmla="*/ 77 h 151"/>
                <a:gd name="T62" fmla="*/ 101 w 337"/>
                <a:gd name="T63" fmla="*/ 86 h 151"/>
                <a:gd name="T64" fmla="*/ 81 w 337"/>
                <a:gd name="T65" fmla="*/ 99 h 151"/>
                <a:gd name="T66" fmla="*/ 59 w 337"/>
                <a:gd name="T67" fmla="*/ 112 h 151"/>
                <a:gd name="T68" fmla="*/ 38 w 337"/>
                <a:gd name="T69" fmla="*/ 125 h 151"/>
                <a:gd name="T70" fmla="*/ 18 w 337"/>
                <a:gd name="T71" fmla="*/ 138 h 151"/>
                <a:gd name="T72" fmla="*/ 0 w 337"/>
                <a:gd name="T7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7" h="151">
                  <a:moveTo>
                    <a:pt x="0" y="151"/>
                  </a:moveTo>
                  <a:lnTo>
                    <a:pt x="16" y="121"/>
                  </a:lnTo>
                  <a:lnTo>
                    <a:pt x="37" y="94"/>
                  </a:lnTo>
                  <a:lnTo>
                    <a:pt x="59" y="74"/>
                  </a:lnTo>
                  <a:lnTo>
                    <a:pt x="83" y="55"/>
                  </a:lnTo>
                  <a:lnTo>
                    <a:pt x="107" y="39"/>
                  </a:lnTo>
                  <a:lnTo>
                    <a:pt x="132" y="28"/>
                  </a:lnTo>
                  <a:lnTo>
                    <a:pt x="158" y="18"/>
                  </a:lnTo>
                  <a:lnTo>
                    <a:pt x="184" y="11"/>
                  </a:lnTo>
                  <a:lnTo>
                    <a:pt x="208" y="5"/>
                  </a:lnTo>
                  <a:lnTo>
                    <a:pt x="232" y="2"/>
                  </a:lnTo>
                  <a:lnTo>
                    <a:pt x="252" y="0"/>
                  </a:lnTo>
                  <a:lnTo>
                    <a:pt x="270" y="0"/>
                  </a:lnTo>
                  <a:lnTo>
                    <a:pt x="285" y="0"/>
                  </a:lnTo>
                  <a:lnTo>
                    <a:pt x="298" y="0"/>
                  </a:lnTo>
                  <a:lnTo>
                    <a:pt x="305" y="0"/>
                  </a:lnTo>
                  <a:lnTo>
                    <a:pt x="307" y="0"/>
                  </a:lnTo>
                  <a:lnTo>
                    <a:pt x="329" y="15"/>
                  </a:lnTo>
                  <a:lnTo>
                    <a:pt x="337" y="29"/>
                  </a:lnTo>
                  <a:lnTo>
                    <a:pt x="337" y="44"/>
                  </a:lnTo>
                  <a:lnTo>
                    <a:pt x="333" y="59"/>
                  </a:lnTo>
                  <a:lnTo>
                    <a:pt x="315" y="52"/>
                  </a:lnTo>
                  <a:lnTo>
                    <a:pt x="296" y="46"/>
                  </a:lnTo>
                  <a:lnTo>
                    <a:pt x="276" y="42"/>
                  </a:lnTo>
                  <a:lnTo>
                    <a:pt x="256" y="42"/>
                  </a:lnTo>
                  <a:lnTo>
                    <a:pt x="235" y="42"/>
                  </a:lnTo>
                  <a:lnTo>
                    <a:pt x="213" y="46"/>
                  </a:lnTo>
                  <a:lnTo>
                    <a:pt x="191" y="52"/>
                  </a:lnTo>
                  <a:lnTo>
                    <a:pt x="169" y="59"/>
                  </a:lnTo>
                  <a:lnTo>
                    <a:pt x="145" y="66"/>
                  </a:lnTo>
                  <a:lnTo>
                    <a:pt x="123" y="77"/>
                  </a:lnTo>
                  <a:lnTo>
                    <a:pt x="101" y="86"/>
                  </a:lnTo>
                  <a:lnTo>
                    <a:pt x="81" y="99"/>
                  </a:lnTo>
                  <a:lnTo>
                    <a:pt x="59" y="112"/>
                  </a:lnTo>
                  <a:lnTo>
                    <a:pt x="38" y="125"/>
                  </a:lnTo>
                  <a:lnTo>
                    <a:pt x="18" y="138"/>
                  </a:lnTo>
                  <a:lnTo>
                    <a:pt x="0"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1523" y="1922"/>
              <a:ext cx="344" cy="133"/>
            </a:xfrm>
            <a:custGeom>
              <a:avLst/>
              <a:gdLst>
                <a:gd name="T0" fmla="*/ 344 w 344"/>
                <a:gd name="T1" fmla="*/ 17 h 133"/>
                <a:gd name="T2" fmla="*/ 327 w 344"/>
                <a:gd name="T3" fmla="*/ 30 h 133"/>
                <a:gd name="T4" fmla="*/ 316 w 344"/>
                <a:gd name="T5" fmla="*/ 44 h 133"/>
                <a:gd name="T6" fmla="*/ 311 w 344"/>
                <a:gd name="T7" fmla="*/ 56 h 133"/>
                <a:gd name="T8" fmla="*/ 309 w 344"/>
                <a:gd name="T9" fmla="*/ 61 h 133"/>
                <a:gd name="T10" fmla="*/ 270 w 344"/>
                <a:gd name="T11" fmla="*/ 61 h 133"/>
                <a:gd name="T12" fmla="*/ 234 w 344"/>
                <a:gd name="T13" fmla="*/ 63 h 133"/>
                <a:gd name="T14" fmla="*/ 200 w 344"/>
                <a:gd name="T15" fmla="*/ 65 h 133"/>
                <a:gd name="T16" fmla="*/ 171 w 344"/>
                <a:gd name="T17" fmla="*/ 68 h 133"/>
                <a:gd name="T18" fmla="*/ 143 w 344"/>
                <a:gd name="T19" fmla="*/ 74 h 133"/>
                <a:gd name="T20" fmla="*/ 118 w 344"/>
                <a:gd name="T21" fmla="*/ 81 h 133"/>
                <a:gd name="T22" fmla="*/ 94 w 344"/>
                <a:gd name="T23" fmla="*/ 87 h 133"/>
                <a:gd name="T24" fmla="*/ 75 w 344"/>
                <a:gd name="T25" fmla="*/ 94 h 133"/>
                <a:gd name="T26" fmla="*/ 57 w 344"/>
                <a:gd name="T27" fmla="*/ 102 h 133"/>
                <a:gd name="T28" fmla="*/ 42 w 344"/>
                <a:gd name="T29" fmla="*/ 109 h 133"/>
                <a:gd name="T30" fmla="*/ 29 w 344"/>
                <a:gd name="T31" fmla="*/ 114 h 133"/>
                <a:gd name="T32" fmla="*/ 18 w 344"/>
                <a:gd name="T33" fmla="*/ 120 h 133"/>
                <a:gd name="T34" fmla="*/ 11 w 344"/>
                <a:gd name="T35" fmla="*/ 125 h 133"/>
                <a:gd name="T36" fmla="*/ 3 w 344"/>
                <a:gd name="T37" fmla="*/ 129 h 133"/>
                <a:gd name="T38" fmla="*/ 2 w 344"/>
                <a:gd name="T39" fmla="*/ 133 h 133"/>
                <a:gd name="T40" fmla="*/ 0 w 344"/>
                <a:gd name="T41" fmla="*/ 133 h 133"/>
                <a:gd name="T42" fmla="*/ 3 w 344"/>
                <a:gd name="T43" fmla="*/ 127 h 133"/>
                <a:gd name="T44" fmla="*/ 5 w 344"/>
                <a:gd name="T45" fmla="*/ 120 h 133"/>
                <a:gd name="T46" fmla="*/ 9 w 344"/>
                <a:gd name="T47" fmla="*/ 114 h 133"/>
                <a:gd name="T48" fmla="*/ 11 w 344"/>
                <a:gd name="T49" fmla="*/ 109 h 133"/>
                <a:gd name="T50" fmla="*/ 29 w 344"/>
                <a:gd name="T51" fmla="*/ 96 h 133"/>
                <a:gd name="T52" fmla="*/ 49 w 344"/>
                <a:gd name="T53" fmla="*/ 83 h 133"/>
                <a:gd name="T54" fmla="*/ 70 w 344"/>
                <a:gd name="T55" fmla="*/ 70 h 133"/>
                <a:gd name="T56" fmla="*/ 92 w 344"/>
                <a:gd name="T57" fmla="*/ 57 h 133"/>
                <a:gd name="T58" fmla="*/ 112 w 344"/>
                <a:gd name="T59" fmla="*/ 44 h 133"/>
                <a:gd name="T60" fmla="*/ 134 w 344"/>
                <a:gd name="T61" fmla="*/ 35 h 133"/>
                <a:gd name="T62" fmla="*/ 156 w 344"/>
                <a:gd name="T63" fmla="*/ 24 h 133"/>
                <a:gd name="T64" fmla="*/ 180 w 344"/>
                <a:gd name="T65" fmla="*/ 17 h 133"/>
                <a:gd name="T66" fmla="*/ 202 w 344"/>
                <a:gd name="T67" fmla="*/ 10 h 133"/>
                <a:gd name="T68" fmla="*/ 224 w 344"/>
                <a:gd name="T69" fmla="*/ 4 h 133"/>
                <a:gd name="T70" fmla="*/ 246 w 344"/>
                <a:gd name="T71" fmla="*/ 0 h 133"/>
                <a:gd name="T72" fmla="*/ 267 w 344"/>
                <a:gd name="T73" fmla="*/ 0 h 133"/>
                <a:gd name="T74" fmla="*/ 287 w 344"/>
                <a:gd name="T75" fmla="*/ 0 h 133"/>
                <a:gd name="T76" fmla="*/ 307 w 344"/>
                <a:gd name="T77" fmla="*/ 4 h 133"/>
                <a:gd name="T78" fmla="*/ 326 w 344"/>
                <a:gd name="T79" fmla="*/ 10 h 133"/>
                <a:gd name="T80" fmla="*/ 344 w 344"/>
                <a:gd name="T81"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133">
                  <a:moveTo>
                    <a:pt x="344" y="17"/>
                  </a:moveTo>
                  <a:lnTo>
                    <a:pt x="327" y="30"/>
                  </a:lnTo>
                  <a:lnTo>
                    <a:pt x="316" y="44"/>
                  </a:lnTo>
                  <a:lnTo>
                    <a:pt x="311" y="56"/>
                  </a:lnTo>
                  <a:lnTo>
                    <a:pt x="309" y="61"/>
                  </a:lnTo>
                  <a:lnTo>
                    <a:pt x="270" y="61"/>
                  </a:lnTo>
                  <a:lnTo>
                    <a:pt x="234" y="63"/>
                  </a:lnTo>
                  <a:lnTo>
                    <a:pt x="200" y="65"/>
                  </a:lnTo>
                  <a:lnTo>
                    <a:pt x="171" y="68"/>
                  </a:lnTo>
                  <a:lnTo>
                    <a:pt x="143" y="74"/>
                  </a:lnTo>
                  <a:lnTo>
                    <a:pt x="118" y="81"/>
                  </a:lnTo>
                  <a:lnTo>
                    <a:pt x="94" y="87"/>
                  </a:lnTo>
                  <a:lnTo>
                    <a:pt x="75" y="94"/>
                  </a:lnTo>
                  <a:lnTo>
                    <a:pt x="57" y="102"/>
                  </a:lnTo>
                  <a:lnTo>
                    <a:pt x="42" y="109"/>
                  </a:lnTo>
                  <a:lnTo>
                    <a:pt x="29" y="114"/>
                  </a:lnTo>
                  <a:lnTo>
                    <a:pt x="18" y="120"/>
                  </a:lnTo>
                  <a:lnTo>
                    <a:pt x="11" y="125"/>
                  </a:lnTo>
                  <a:lnTo>
                    <a:pt x="3" y="129"/>
                  </a:lnTo>
                  <a:lnTo>
                    <a:pt x="2" y="133"/>
                  </a:lnTo>
                  <a:lnTo>
                    <a:pt x="0" y="133"/>
                  </a:lnTo>
                  <a:lnTo>
                    <a:pt x="3" y="127"/>
                  </a:lnTo>
                  <a:lnTo>
                    <a:pt x="5" y="120"/>
                  </a:lnTo>
                  <a:lnTo>
                    <a:pt x="9" y="114"/>
                  </a:lnTo>
                  <a:lnTo>
                    <a:pt x="11" y="109"/>
                  </a:lnTo>
                  <a:lnTo>
                    <a:pt x="29" y="96"/>
                  </a:lnTo>
                  <a:lnTo>
                    <a:pt x="49" y="83"/>
                  </a:lnTo>
                  <a:lnTo>
                    <a:pt x="70" y="70"/>
                  </a:lnTo>
                  <a:lnTo>
                    <a:pt x="92" y="57"/>
                  </a:lnTo>
                  <a:lnTo>
                    <a:pt x="112" y="44"/>
                  </a:lnTo>
                  <a:lnTo>
                    <a:pt x="134" y="35"/>
                  </a:lnTo>
                  <a:lnTo>
                    <a:pt x="156" y="24"/>
                  </a:lnTo>
                  <a:lnTo>
                    <a:pt x="180" y="17"/>
                  </a:lnTo>
                  <a:lnTo>
                    <a:pt x="202" y="10"/>
                  </a:lnTo>
                  <a:lnTo>
                    <a:pt x="224" y="4"/>
                  </a:lnTo>
                  <a:lnTo>
                    <a:pt x="246" y="0"/>
                  </a:lnTo>
                  <a:lnTo>
                    <a:pt x="267" y="0"/>
                  </a:lnTo>
                  <a:lnTo>
                    <a:pt x="287" y="0"/>
                  </a:lnTo>
                  <a:lnTo>
                    <a:pt x="307" y="4"/>
                  </a:lnTo>
                  <a:lnTo>
                    <a:pt x="326" y="10"/>
                  </a:lnTo>
                  <a:lnTo>
                    <a:pt x="344" y="17"/>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1977" y="1908"/>
              <a:ext cx="115" cy="88"/>
            </a:xfrm>
            <a:custGeom>
              <a:avLst/>
              <a:gdLst>
                <a:gd name="T0" fmla="*/ 13 w 115"/>
                <a:gd name="T1" fmla="*/ 88 h 88"/>
                <a:gd name="T2" fmla="*/ 15 w 115"/>
                <a:gd name="T3" fmla="*/ 86 h 88"/>
                <a:gd name="T4" fmla="*/ 21 w 115"/>
                <a:gd name="T5" fmla="*/ 84 h 88"/>
                <a:gd name="T6" fmla="*/ 30 w 115"/>
                <a:gd name="T7" fmla="*/ 79 h 88"/>
                <a:gd name="T8" fmla="*/ 43 w 115"/>
                <a:gd name="T9" fmla="*/ 71 h 88"/>
                <a:gd name="T10" fmla="*/ 57 w 115"/>
                <a:gd name="T11" fmla="*/ 64 h 88"/>
                <a:gd name="T12" fmla="*/ 76 w 115"/>
                <a:gd name="T13" fmla="*/ 53 h 88"/>
                <a:gd name="T14" fmla="*/ 94 w 115"/>
                <a:gd name="T15" fmla="*/ 44 h 88"/>
                <a:gd name="T16" fmla="*/ 115 w 115"/>
                <a:gd name="T17" fmla="*/ 33 h 88"/>
                <a:gd name="T18" fmla="*/ 113 w 115"/>
                <a:gd name="T19" fmla="*/ 29 h 88"/>
                <a:gd name="T20" fmla="*/ 109 w 115"/>
                <a:gd name="T21" fmla="*/ 22 h 88"/>
                <a:gd name="T22" fmla="*/ 100 w 115"/>
                <a:gd name="T23" fmla="*/ 12 h 88"/>
                <a:gd name="T24" fmla="*/ 89 w 115"/>
                <a:gd name="T25" fmla="*/ 3 h 88"/>
                <a:gd name="T26" fmla="*/ 74 w 115"/>
                <a:gd name="T27" fmla="*/ 0 h 88"/>
                <a:gd name="T28" fmla="*/ 54 w 115"/>
                <a:gd name="T29" fmla="*/ 1 h 88"/>
                <a:gd name="T30" fmla="*/ 30 w 115"/>
                <a:gd name="T31" fmla="*/ 12 h 88"/>
                <a:gd name="T32" fmla="*/ 2 w 115"/>
                <a:gd name="T33" fmla="*/ 35 h 88"/>
                <a:gd name="T34" fmla="*/ 0 w 115"/>
                <a:gd name="T35" fmla="*/ 38 h 88"/>
                <a:gd name="T36" fmla="*/ 0 w 115"/>
                <a:gd name="T37" fmla="*/ 49 h 88"/>
                <a:gd name="T38" fmla="*/ 2 w 115"/>
                <a:gd name="T39" fmla="*/ 66 h 88"/>
                <a:gd name="T40" fmla="*/ 13 w 115"/>
                <a:gd name="T4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88">
                  <a:moveTo>
                    <a:pt x="13" y="88"/>
                  </a:moveTo>
                  <a:lnTo>
                    <a:pt x="15" y="86"/>
                  </a:lnTo>
                  <a:lnTo>
                    <a:pt x="21" y="84"/>
                  </a:lnTo>
                  <a:lnTo>
                    <a:pt x="30" y="79"/>
                  </a:lnTo>
                  <a:lnTo>
                    <a:pt x="43" y="71"/>
                  </a:lnTo>
                  <a:lnTo>
                    <a:pt x="57" y="64"/>
                  </a:lnTo>
                  <a:lnTo>
                    <a:pt x="76" y="53"/>
                  </a:lnTo>
                  <a:lnTo>
                    <a:pt x="94" y="44"/>
                  </a:lnTo>
                  <a:lnTo>
                    <a:pt x="115" y="33"/>
                  </a:lnTo>
                  <a:lnTo>
                    <a:pt x="113" y="29"/>
                  </a:lnTo>
                  <a:lnTo>
                    <a:pt x="109" y="22"/>
                  </a:lnTo>
                  <a:lnTo>
                    <a:pt x="100" y="12"/>
                  </a:lnTo>
                  <a:lnTo>
                    <a:pt x="89" y="3"/>
                  </a:lnTo>
                  <a:lnTo>
                    <a:pt x="74" y="0"/>
                  </a:lnTo>
                  <a:lnTo>
                    <a:pt x="54" y="1"/>
                  </a:lnTo>
                  <a:lnTo>
                    <a:pt x="30" y="12"/>
                  </a:lnTo>
                  <a:lnTo>
                    <a:pt x="2" y="35"/>
                  </a:lnTo>
                  <a:lnTo>
                    <a:pt x="0" y="38"/>
                  </a:lnTo>
                  <a:lnTo>
                    <a:pt x="0" y="49"/>
                  </a:lnTo>
                  <a:lnTo>
                    <a:pt x="2" y="66"/>
                  </a:lnTo>
                  <a:lnTo>
                    <a:pt x="13" y="88"/>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1911" y="1869"/>
              <a:ext cx="203" cy="114"/>
            </a:xfrm>
            <a:custGeom>
              <a:avLst/>
              <a:gdLst>
                <a:gd name="T0" fmla="*/ 199 w 203"/>
                <a:gd name="T1" fmla="*/ 94 h 114"/>
                <a:gd name="T2" fmla="*/ 201 w 203"/>
                <a:gd name="T3" fmla="*/ 88 h 114"/>
                <a:gd name="T4" fmla="*/ 203 w 203"/>
                <a:gd name="T5" fmla="*/ 74 h 114"/>
                <a:gd name="T6" fmla="*/ 197 w 203"/>
                <a:gd name="T7" fmla="*/ 51 h 114"/>
                <a:gd name="T8" fmla="*/ 175 w 203"/>
                <a:gd name="T9" fmla="*/ 22 h 114"/>
                <a:gd name="T10" fmla="*/ 158 w 203"/>
                <a:gd name="T11" fmla="*/ 9 h 114"/>
                <a:gd name="T12" fmla="*/ 140 w 203"/>
                <a:gd name="T13" fmla="*/ 2 h 114"/>
                <a:gd name="T14" fmla="*/ 123 w 203"/>
                <a:gd name="T15" fmla="*/ 0 h 114"/>
                <a:gd name="T16" fmla="*/ 107 w 203"/>
                <a:gd name="T17" fmla="*/ 0 h 114"/>
                <a:gd name="T18" fmla="*/ 92 w 203"/>
                <a:gd name="T19" fmla="*/ 5 h 114"/>
                <a:gd name="T20" fmla="*/ 77 w 203"/>
                <a:gd name="T21" fmla="*/ 11 h 114"/>
                <a:gd name="T22" fmla="*/ 65 w 203"/>
                <a:gd name="T23" fmla="*/ 18 h 114"/>
                <a:gd name="T24" fmla="*/ 55 w 203"/>
                <a:gd name="T25" fmla="*/ 24 h 114"/>
                <a:gd name="T26" fmla="*/ 46 w 203"/>
                <a:gd name="T27" fmla="*/ 29 h 114"/>
                <a:gd name="T28" fmla="*/ 37 w 203"/>
                <a:gd name="T29" fmla="*/ 31 h 114"/>
                <a:gd name="T30" fmla="*/ 28 w 203"/>
                <a:gd name="T31" fmla="*/ 35 h 114"/>
                <a:gd name="T32" fmla="*/ 20 w 203"/>
                <a:gd name="T33" fmla="*/ 35 h 114"/>
                <a:gd name="T34" fmla="*/ 11 w 203"/>
                <a:gd name="T35" fmla="*/ 37 h 114"/>
                <a:gd name="T36" fmla="*/ 6 w 203"/>
                <a:gd name="T37" fmla="*/ 37 h 114"/>
                <a:gd name="T38" fmla="*/ 2 w 203"/>
                <a:gd name="T39" fmla="*/ 37 h 114"/>
                <a:gd name="T40" fmla="*/ 0 w 203"/>
                <a:gd name="T41" fmla="*/ 37 h 114"/>
                <a:gd name="T42" fmla="*/ 24 w 203"/>
                <a:gd name="T43" fmla="*/ 57 h 114"/>
                <a:gd name="T44" fmla="*/ 26 w 203"/>
                <a:gd name="T45" fmla="*/ 59 h 114"/>
                <a:gd name="T46" fmla="*/ 13 w 203"/>
                <a:gd name="T47" fmla="*/ 77 h 114"/>
                <a:gd name="T48" fmla="*/ 13 w 203"/>
                <a:gd name="T49" fmla="*/ 94 h 114"/>
                <a:gd name="T50" fmla="*/ 19 w 203"/>
                <a:gd name="T51" fmla="*/ 109 h 114"/>
                <a:gd name="T52" fmla="*/ 22 w 203"/>
                <a:gd name="T53" fmla="*/ 114 h 114"/>
                <a:gd name="T54" fmla="*/ 20 w 203"/>
                <a:gd name="T55" fmla="*/ 103 h 114"/>
                <a:gd name="T56" fmla="*/ 26 w 203"/>
                <a:gd name="T57" fmla="*/ 92 h 114"/>
                <a:gd name="T58" fmla="*/ 31 w 203"/>
                <a:gd name="T59" fmla="*/ 86 h 114"/>
                <a:gd name="T60" fmla="*/ 35 w 203"/>
                <a:gd name="T61" fmla="*/ 83 h 114"/>
                <a:gd name="T62" fmla="*/ 50 w 203"/>
                <a:gd name="T63" fmla="*/ 74 h 114"/>
                <a:gd name="T64" fmla="*/ 66 w 203"/>
                <a:gd name="T65" fmla="*/ 68 h 114"/>
                <a:gd name="T66" fmla="*/ 81 w 203"/>
                <a:gd name="T67" fmla="*/ 66 h 114"/>
                <a:gd name="T68" fmla="*/ 87 w 203"/>
                <a:gd name="T69" fmla="*/ 66 h 114"/>
                <a:gd name="T70" fmla="*/ 92 w 203"/>
                <a:gd name="T71" fmla="*/ 66 h 114"/>
                <a:gd name="T72" fmla="*/ 105 w 203"/>
                <a:gd name="T73" fmla="*/ 66 h 114"/>
                <a:gd name="T74" fmla="*/ 122 w 203"/>
                <a:gd name="T75" fmla="*/ 68 h 114"/>
                <a:gd name="T76" fmla="*/ 138 w 203"/>
                <a:gd name="T77" fmla="*/ 74 h 114"/>
                <a:gd name="T78" fmla="*/ 149 w 203"/>
                <a:gd name="T79" fmla="*/ 79 h 114"/>
                <a:gd name="T80" fmla="*/ 157 w 203"/>
                <a:gd name="T81" fmla="*/ 88 h 114"/>
                <a:gd name="T82" fmla="*/ 162 w 203"/>
                <a:gd name="T83" fmla="*/ 94 h 114"/>
                <a:gd name="T84" fmla="*/ 164 w 203"/>
                <a:gd name="T85" fmla="*/ 97 h 114"/>
                <a:gd name="T86" fmla="*/ 168 w 203"/>
                <a:gd name="T87" fmla="*/ 101 h 114"/>
                <a:gd name="T88" fmla="*/ 179 w 203"/>
                <a:gd name="T89" fmla="*/ 105 h 114"/>
                <a:gd name="T90" fmla="*/ 190 w 203"/>
                <a:gd name="T91" fmla="*/ 105 h 114"/>
                <a:gd name="T92" fmla="*/ 199 w 203"/>
                <a:gd name="T93" fmla="*/ 9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3" h="114">
                  <a:moveTo>
                    <a:pt x="199" y="94"/>
                  </a:moveTo>
                  <a:lnTo>
                    <a:pt x="201" y="88"/>
                  </a:lnTo>
                  <a:lnTo>
                    <a:pt x="203" y="74"/>
                  </a:lnTo>
                  <a:lnTo>
                    <a:pt x="197" y="51"/>
                  </a:lnTo>
                  <a:lnTo>
                    <a:pt x="175" y="22"/>
                  </a:lnTo>
                  <a:lnTo>
                    <a:pt x="158" y="9"/>
                  </a:lnTo>
                  <a:lnTo>
                    <a:pt x="140" y="2"/>
                  </a:lnTo>
                  <a:lnTo>
                    <a:pt x="123" y="0"/>
                  </a:lnTo>
                  <a:lnTo>
                    <a:pt x="107" y="0"/>
                  </a:lnTo>
                  <a:lnTo>
                    <a:pt x="92" y="5"/>
                  </a:lnTo>
                  <a:lnTo>
                    <a:pt x="77" y="11"/>
                  </a:lnTo>
                  <a:lnTo>
                    <a:pt x="65" y="18"/>
                  </a:lnTo>
                  <a:lnTo>
                    <a:pt x="55" y="24"/>
                  </a:lnTo>
                  <a:lnTo>
                    <a:pt x="46" y="29"/>
                  </a:lnTo>
                  <a:lnTo>
                    <a:pt x="37" y="31"/>
                  </a:lnTo>
                  <a:lnTo>
                    <a:pt x="28" y="35"/>
                  </a:lnTo>
                  <a:lnTo>
                    <a:pt x="20" y="35"/>
                  </a:lnTo>
                  <a:lnTo>
                    <a:pt x="11" y="37"/>
                  </a:lnTo>
                  <a:lnTo>
                    <a:pt x="6" y="37"/>
                  </a:lnTo>
                  <a:lnTo>
                    <a:pt x="2" y="37"/>
                  </a:lnTo>
                  <a:lnTo>
                    <a:pt x="0" y="37"/>
                  </a:lnTo>
                  <a:lnTo>
                    <a:pt x="24" y="57"/>
                  </a:lnTo>
                  <a:lnTo>
                    <a:pt x="26" y="59"/>
                  </a:lnTo>
                  <a:lnTo>
                    <a:pt x="13" y="77"/>
                  </a:lnTo>
                  <a:lnTo>
                    <a:pt x="13" y="94"/>
                  </a:lnTo>
                  <a:lnTo>
                    <a:pt x="19" y="109"/>
                  </a:lnTo>
                  <a:lnTo>
                    <a:pt x="22" y="114"/>
                  </a:lnTo>
                  <a:lnTo>
                    <a:pt x="20" y="103"/>
                  </a:lnTo>
                  <a:lnTo>
                    <a:pt x="26" y="92"/>
                  </a:lnTo>
                  <a:lnTo>
                    <a:pt x="31" y="86"/>
                  </a:lnTo>
                  <a:lnTo>
                    <a:pt x="35" y="83"/>
                  </a:lnTo>
                  <a:lnTo>
                    <a:pt x="50" y="74"/>
                  </a:lnTo>
                  <a:lnTo>
                    <a:pt x="66" y="68"/>
                  </a:lnTo>
                  <a:lnTo>
                    <a:pt x="81" y="66"/>
                  </a:lnTo>
                  <a:lnTo>
                    <a:pt x="87" y="66"/>
                  </a:lnTo>
                  <a:lnTo>
                    <a:pt x="92" y="66"/>
                  </a:lnTo>
                  <a:lnTo>
                    <a:pt x="105" y="66"/>
                  </a:lnTo>
                  <a:lnTo>
                    <a:pt x="122" y="68"/>
                  </a:lnTo>
                  <a:lnTo>
                    <a:pt x="138" y="74"/>
                  </a:lnTo>
                  <a:lnTo>
                    <a:pt x="149" y="79"/>
                  </a:lnTo>
                  <a:lnTo>
                    <a:pt x="157" y="88"/>
                  </a:lnTo>
                  <a:lnTo>
                    <a:pt x="162" y="94"/>
                  </a:lnTo>
                  <a:lnTo>
                    <a:pt x="164" y="97"/>
                  </a:lnTo>
                  <a:lnTo>
                    <a:pt x="168" y="101"/>
                  </a:lnTo>
                  <a:lnTo>
                    <a:pt x="179" y="105"/>
                  </a:lnTo>
                  <a:lnTo>
                    <a:pt x="190" y="105"/>
                  </a:lnTo>
                  <a:lnTo>
                    <a:pt x="199"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1716" y="2123"/>
              <a:ext cx="197" cy="252"/>
            </a:xfrm>
            <a:custGeom>
              <a:avLst/>
              <a:gdLst>
                <a:gd name="T0" fmla="*/ 31 w 197"/>
                <a:gd name="T1" fmla="*/ 0 h 252"/>
                <a:gd name="T2" fmla="*/ 44 w 197"/>
                <a:gd name="T3" fmla="*/ 9 h 252"/>
                <a:gd name="T4" fmla="*/ 57 w 197"/>
                <a:gd name="T5" fmla="*/ 18 h 252"/>
                <a:gd name="T6" fmla="*/ 72 w 197"/>
                <a:gd name="T7" fmla="*/ 26 h 252"/>
                <a:gd name="T8" fmla="*/ 85 w 197"/>
                <a:gd name="T9" fmla="*/ 33 h 252"/>
                <a:gd name="T10" fmla="*/ 101 w 197"/>
                <a:gd name="T11" fmla="*/ 40 h 252"/>
                <a:gd name="T12" fmla="*/ 116 w 197"/>
                <a:gd name="T13" fmla="*/ 46 h 252"/>
                <a:gd name="T14" fmla="*/ 133 w 197"/>
                <a:gd name="T15" fmla="*/ 51 h 252"/>
                <a:gd name="T16" fmla="*/ 149 w 197"/>
                <a:gd name="T17" fmla="*/ 55 h 252"/>
                <a:gd name="T18" fmla="*/ 149 w 197"/>
                <a:gd name="T19" fmla="*/ 59 h 252"/>
                <a:gd name="T20" fmla="*/ 149 w 197"/>
                <a:gd name="T21" fmla="*/ 62 h 252"/>
                <a:gd name="T22" fmla="*/ 147 w 197"/>
                <a:gd name="T23" fmla="*/ 66 h 252"/>
                <a:gd name="T24" fmla="*/ 147 w 197"/>
                <a:gd name="T25" fmla="*/ 70 h 252"/>
                <a:gd name="T26" fmla="*/ 155 w 197"/>
                <a:gd name="T27" fmla="*/ 97 h 252"/>
                <a:gd name="T28" fmla="*/ 171 w 197"/>
                <a:gd name="T29" fmla="*/ 145 h 252"/>
                <a:gd name="T30" fmla="*/ 190 w 197"/>
                <a:gd name="T31" fmla="*/ 200 h 252"/>
                <a:gd name="T32" fmla="*/ 197 w 197"/>
                <a:gd name="T33" fmla="*/ 252 h 252"/>
                <a:gd name="T34" fmla="*/ 193 w 197"/>
                <a:gd name="T35" fmla="*/ 250 h 252"/>
                <a:gd name="T36" fmla="*/ 182 w 197"/>
                <a:gd name="T37" fmla="*/ 248 h 252"/>
                <a:gd name="T38" fmla="*/ 166 w 197"/>
                <a:gd name="T39" fmla="*/ 243 h 252"/>
                <a:gd name="T40" fmla="*/ 144 w 197"/>
                <a:gd name="T41" fmla="*/ 237 h 252"/>
                <a:gd name="T42" fmla="*/ 116 w 197"/>
                <a:gd name="T43" fmla="*/ 232 h 252"/>
                <a:gd name="T44" fmla="*/ 83 w 197"/>
                <a:gd name="T45" fmla="*/ 226 h 252"/>
                <a:gd name="T46" fmla="*/ 48 w 197"/>
                <a:gd name="T47" fmla="*/ 221 h 252"/>
                <a:gd name="T48" fmla="*/ 9 w 197"/>
                <a:gd name="T49" fmla="*/ 215 h 252"/>
                <a:gd name="T50" fmla="*/ 0 w 197"/>
                <a:gd name="T51" fmla="*/ 160 h 252"/>
                <a:gd name="T52" fmla="*/ 2 w 197"/>
                <a:gd name="T53" fmla="*/ 105 h 252"/>
                <a:gd name="T54" fmla="*/ 11 w 197"/>
                <a:gd name="T55" fmla="*/ 51 h 252"/>
                <a:gd name="T56" fmla="*/ 31 w 197"/>
                <a:gd name="T5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7" h="252">
                  <a:moveTo>
                    <a:pt x="31" y="0"/>
                  </a:moveTo>
                  <a:lnTo>
                    <a:pt x="44" y="9"/>
                  </a:lnTo>
                  <a:lnTo>
                    <a:pt x="57" y="18"/>
                  </a:lnTo>
                  <a:lnTo>
                    <a:pt x="72" y="26"/>
                  </a:lnTo>
                  <a:lnTo>
                    <a:pt x="85" y="33"/>
                  </a:lnTo>
                  <a:lnTo>
                    <a:pt x="101" y="40"/>
                  </a:lnTo>
                  <a:lnTo>
                    <a:pt x="116" y="46"/>
                  </a:lnTo>
                  <a:lnTo>
                    <a:pt x="133" y="51"/>
                  </a:lnTo>
                  <a:lnTo>
                    <a:pt x="149" y="55"/>
                  </a:lnTo>
                  <a:lnTo>
                    <a:pt x="149" y="59"/>
                  </a:lnTo>
                  <a:lnTo>
                    <a:pt x="149" y="62"/>
                  </a:lnTo>
                  <a:lnTo>
                    <a:pt x="147" y="66"/>
                  </a:lnTo>
                  <a:lnTo>
                    <a:pt x="147" y="70"/>
                  </a:lnTo>
                  <a:lnTo>
                    <a:pt x="155" y="97"/>
                  </a:lnTo>
                  <a:lnTo>
                    <a:pt x="171" y="145"/>
                  </a:lnTo>
                  <a:lnTo>
                    <a:pt x="190" y="200"/>
                  </a:lnTo>
                  <a:lnTo>
                    <a:pt x="197" y="252"/>
                  </a:lnTo>
                  <a:lnTo>
                    <a:pt x="193" y="250"/>
                  </a:lnTo>
                  <a:lnTo>
                    <a:pt x="182" y="248"/>
                  </a:lnTo>
                  <a:lnTo>
                    <a:pt x="166" y="243"/>
                  </a:lnTo>
                  <a:lnTo>
                    <a:pt x="144" y="237"/>
                  </a:lnTo>
                  <a:lnTo>
                    <a:pt x="116" y="232"/>
                  </a:lnTo>
                  <a:lnTo>
                    <a:pt x="83" y="226"/>
                  </a:lnTo>
                  <a:lnTo>
                    <a:pt x="48" y="221"/>
                  </a:lnTo>
                  <a:lnTo>
                    <a:pt x="9" y="215"/>
                  </a:lnTo>
                  <a:lnTo>
                    <a:pt x="0" y="160"/>
                  </a:lnTo>
                  <a:lnTo>
                    <a:pt x="2" y="105"/>
                  </a:lnTo>
                  <a:lnTo>
                    <a:pt x="11" y="51"/>
                  </a:lnTo>
                  <a:lnTo>
                    <a:pt x="31" y="0"/>
                  </a:lnTo>
                  <a:close/>
                </a:path>
              </a:pathLst>
            </a:custGeom>
            <a:solidFill>
              <a:srgbClr val="726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0" name="Freeform 28"/>
            <p:cNvSpPr>
              <a:spLocks/>
            </p:cNvSpPr>
            <p:nvPr/>
          </p:nvSpPr>
          <p:spPr bwMode="auto">
            <a:xfrm>
              <a:off x="1679" y="2106"/>
              <a:ext cx="68" cy="232"/>
            </a:xfrm>
            <a:custGeom>
              <a:avLst/>
              <a:gdLst>
                <a:gd name="T0" fmla="*/ 68 w 68"/>
                <a:gd name="T1" fmla="*/ 17 h 232"/>
                <a:gd name="T2" fmla="*/ 48 w 68"/>
                <a:gd name="T3" fmla="*/ 68 h 232"/>
                <a:gd name="T4" fmla="*/ 39 w 68"/>
                <a:gd name="T5" fmla="*/ 122 h 232"/>
                <a:gd name="T6" fmla="*/ 37 w 68"/>
                <a:gd name="T7" fmla="*/ 177 h 232"/>
                <a:gd name="T8" fmla="*/ 46 w 68"/>
                <a:gd name="T9" fmla="*/ 232 h 232"/>
                <a:gd name="T10" fmla="*/ 37 w 68"/>
                <a:gd name="T11" fmla="*/ 232 h 232"/>
                <a:gd name="T12" fmla="*/ 30 w 68"/>
                <a:gd name="T13" fmla="*/ 230 h 232"/>
                <a:gd name="T14" fmla="*/ 20 w 68"/>
                <a:gd name="T15" fmla="*/ 230 h 232"/>
                <a:gd name="T16" fmla="*/ 11 w 68"/>
                <a:gd name="T17" fmla="*/ 230 h 232"/>
                <a:gd name="T18" fmla="*/ 9 w 68"/>
                <a:gd name="T19" fmla="*/ 223 h 232"/>
                <a:gd name="T20" fmla="*/ 6 w 68"/>
                <a:gd name="T21" fmla="*/ 205 h 232"/>
                <a:gd name="T22" fmla="*/ 2 w 68"/>
                <a:gd name="T23" fmla="*/ 175 h 232"/>
                <a:gd name="T24" fmla="*/ 0 w 68"/>
                <a:gd name="T25" fmla="*/ 140 h 232"/>
                <a:gd name="T26" fmla="*/ 2 w 68"/>
                <a:gd name="T27" fmla="*/ 103 h 232"/>
                <a:gd name="T28" fmla="*/ 9 w 68"/>
                <a:gd name="T29" fmla="*/ 65 h 232"/>
                <a:gd name="T30" fmla="*/ 22 w 68"/>
                <a:gd name="T31" fmla="*/ 30 h 232"/>
                <a:gd name="T32" fmla="*/ 46 w 68"/>
                <a:gd name="T33" fmla="*/ 0 h 232"/>
                <a:gd name="T34" fmla="*/ 52 w 68"/>
                <a:gd name="T35" fmla="*/ 4 h 232"/>
                <a:gd name="T36" fmla="*/ 57 w 68"/>
                <a:gd name="T37" fmla="*/ 8 h 232"/>
                <a:gd name="T38" fmla="*/ 63 w 68"/>
                <a:gd name="T39" fmla="*/ 13 h 232"/>
                <a:gd name="T40" fmla="*/ 68 w 68"/>
                <a:gd name="T41" fmla="*/ 1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232">
                  <a:moveTo>
                    <a:pt x="68" y="17"/>
                  </a:moveTo>
                  <a:lnTo>
                    <a:pt x="48" y="68"/>
                  </a:lnTo>
                  <a:lnTo>
                    <a:pt x="39" y="122"/>
                  </a:lnTo>
                  <a:lnTo>
                    <a:pt x="37" y="177"/>
                  </a:lnTo>
                  <a:lnTo>
                    <a:pt x="46" y="232"/>
                  </a:lnTo>
                  <a:lnTo>
                    <a:pt x="37" y="232"/>
                  </a:lnTo>
                  <a:lnTo>
                    <a:pt x="30" y="230"/>
                  </a:lnTo>
                  <a:lnTo>
                    <a:pt x="20" y="230"/>
                  </a:lnTo>
                  <a:lnTo>
                    <a:pt x="11" y="230"/>
                  </a:lnTo>
                  <a:lnTo>
                    <a:pt x="9" y="223"/>
                  </a:lnTo>
                  <a:lnTo>
                    <a:pt x="6" y="205"/>
                  </a:lnTo>
                  <a:lnTo>
                    <a:pt x="2" y="175"/>
                  </a:lnTo>
                  <a:lnTo>
                    <a:pt x="0" y="140"/>
                  </a:lnTo>
                  <a:lnTo>
                    <a:pt x="2" y="103"/>
                  </a:lnTo>
                  <a:lnTo>
                    <a:pt x="9" y="65"/>
                  </a:lnTo>
                  <a:lnTo>
                    <a:pt x="22" y="30"/>
                  </a:lnTo>
                  <a:lnTo>
                    <a:pt x="46" y="0"/>
                  </a:lnTo>
                  <a:lnTo>
                    <a:pt x="52" y="4"/>
                  </a:lnTo>
                  <a:lnTo>
                    <a:pt x="57" y="8"/>
                  </a:lnTo>
                  <a:lnTo>
                    <a:pt x="63" y="13"/>
                  </a:lnTo>
                  <a:lnTo>
                    <a:pt x="68" y="17"/>
                  </a:lnTo>
                  <a:close/>
                </a:path>
              </a:pathLst>
            </a:custGeom>
            <a:solidFill>
              <a:srgbClr val="564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1" name="Freeform 29"/>
            <p:cNvSpPr>
              <a:spLocks/>
            </p:cNvSpPr>
            <p:nvPr/>
          </p:nvSpPr>
          <p:spPr bwMode="auto">
            <a:xfrm>
              <a:off x="1913" y="1926"/>
              <a:ext cx="13" cy="11"/>
            </a:xfrm>
            <a:custGeom>
              <a:avLst/>
              <a:gdLst>
                <a:gd name="T0" fmla="*/ 2 w 13"/>
                <a:gd name="T1" fmla="*/ 2 h 11"/>
                <a:gd name="T2" fmla="*/ 0 w 13"/>
                <a:gd name="T3" fmla="*/ 4 h 11"/>
                <a:gd name="T4" fmla="*/ 0 w 13"/>
                <a:gd name="T5" fmla="*/ 6 h 11"/>
                <a:gd name="T6" fmla="*/ 0 w 13"/>
                <a:gd name="T7" fmla="*/ 7 h 11"/>
                <a:gd name="T8" fmla="*/ 2 w 13"/>
                <a:gd name="T9" fmla="*/ 9 h 11"/>
                <a:gd name="T10" fmla="*/ 4 w 13"/>
                <a:gd name="T11" fmla="*/ 11 h 11"/>
                <a:gd name="T12" fmla="*/ 6 w 13"/>
                <a:gd name="T13" fmla="*/ 11 h 11"/>
                <a:gd name="T14" fmla="*/ 7 w 13"/>
                <a:gd name="T15" fmla="*/ 11 h 11"/>
                <a:gd name="T16" fmla="*/ 9 w 13"/>
                <a:gd name="T17" fmla="*/ 9 h 11"/>
                <a:gd name="T18" fmla="*/ 11 w 13"/>
                <a:gd name="T19" fmla="*/ 7 h 11"/>
                <a:gd name="T20" fmla="*/ 13 w 13"/>
                <a:gd name="T21" fmla="*/ 6 h 11"/>
                <a:gd name="T22" fmla="*/ 13 w 13"/>
                <a:gd name="T23" fmla="*/ 4 h 11"/>
                <a:gd name="T24" fmla="*/ 11 w 13"/>
                <a:gd name="T25" fmla="*/ 2 h 11"/>
                <a:gd name="T26" fmla="*/ 9 w 13"/>
                <a:gd name="T27" fmla="*/ 0 h 11"/>
                <a:gd name="T28" fmla="*/ 7 w 13"/>
                <a:gd name="T29" fmla="*/ 0 h 11"/>
                <a:gd name="T30" fmla="*/ 4 w 13"/>
                <a:gd name="T31" fmla="*/ 0 h 11"/>
                <a:gd name="T32" fmla="*/ 2 w 13"/>
                <a:gd name="T3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1">
                  <a:moveTo>
                    <a:pt x="2" y="2"/>
                  </a:moveTo>
                  <a:lnTo>
                    <a:pt x="0" y="4"/>
                  </a:lnTo>
                  <a:lnTo>
                    <a:pt x="0" y="6"/>
                  </a:lnTo>
                  <a:lnTo>
                    <a:pt x="0" y="7"/>
                  </a:lnTo>
                  <a:lnTo>
                    <a:pt x="2" y="9"/>
                  </a:lnTo>
                  <a:lnTo>
                    <a:pt x="4" y="11"/>
                  </a:lnTo>
                  <a:lnTo>
                    <a:pt x="6" y="11"/>
                  </a:lnTo>
                  <a:lnTo>
                    <a:pt x="7" y="11"/>
                  </a:lnTo>
                  <a:lnTo>
                    <a:pt x="9" y="9"/>
                  </a:lnTo>
                  <a:lnTo>
                    <a:pt x="11" y="7"/>
                  </a:lnTo>
                  <a:lnTo>
                    <a:pt x="13" y="6"/>
                  </a:lnTo>
                  <a:lnTo>
                    <a:pt x="13" y="4"/>
                  </a:lnTo>
                  <a:lnTo>
                    <a:pt x="11" y="2"/>
                  </a:lnTo>
                  <a:lnTo>
                    <a:pt x="9" y="0"/>
                  </a:lnTo>
                  <a:lnTo>
                    <a:pt x="7" y="0"/>
                  </a:lnTo>
                  <a:lnTo>
                    <a:pt x="4" y="0"/>
                  </a:lnTo>
                  <a:lnTo>
                    <a:pt x="2" y="2"/>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4" name="Freeform 30"/>
            <p:cNvSpPr>
              <a:spLocks/>
            </p:cNvSpPr>
            <p:nvPr/>
          </p:nvSpPr>
          <p:spPr bwMode="auto">
            <a:xfrm>
              <a:off x="1904" y="1950"/>
              <a:ext cx="11" cy="11"/>
            </a:xfrm>
            <a:custGeom>
              <a:avLst/>
              <a:gdLst>
                <a:gd name="T0" fmla="*/ 2 w 11"/>
                <a:gd name="T1" fmla="*/ 2 h 11"/>
                <a:gd name="T2" fmla="*/ 0 w 11"/>
                <a:gd name="T3" fmla="*/ 2 h 11"/>
                <a:gd name="T4" fmla="*/ 0 w 11"/>
                <a:gd name="T5" fmla="*/ 4 h 11"/>
                <a:gd name="T6" fmla="*/ 0 w 11"/>
                <a:gd name="T7" fmla="*/ 5 h 11"/>
                <a:gd name="T8" fmla="*/ 0 w 11"/>
                <a:gd name="T9" fmla="*/ 7 h 11"/>
                <a:gd name="T10" fmla="*/ 2 w 11"/>
                <a:gd name="T11" fmla="*/ 9 h 11"/>
                <a:gd name="T12" fmla="*/ 5 w 11"/>
                <a:gd name="T13" fmla="*/ 11 h 11"/>
                <a:gd name="T14" fmla="*/ 7 w 11"/>
                <a:gd name="T15" fmla="*/ 11 h 11"/>
                <a:gd name="T16" fmla="*/ 9 w 11"/>
                <a:gd name="T17" fmla="*/ 9 h 11"/>
                <a:gd name="T18" fmla="*/ 11 w 11"/>
                <a:gd name="T19" fmla="*/ 7 h 11"/>
                <a:gd name="T20" fmla="*/ 11 w 11"/>
                <a:gd name="T21" fmla="*/ 5 h 11"/>
                <a:gd name="T22" fmla="*/ 11 w 11"/>
                <a:gd name="T23" fmla="*/ 4 h 11"/>
                <a:gd name="T24" fmla="*/ 9 w 11"/>
                <a:gd name="T25" fmla="*/ 2 h 11"/>
                <a:gd name="T26" fmla="*/ 7 w 11"/>
                <a:gd name="T27" fmla="*/ 0 h 11"/>
                <a:gd name="T28" fmla="*/ 5 w 11"/>
                <a:gd name="T29" fmla="*/ 0 h 11"/>
                <a:gd name="T30" fmla="*/ 3 w 11"/>
                <a:gd name="T31" fmla="*/ 0 h 11"/>
                <a:gd name="T32" fmla="*/ 2 w 11"/>
                <a:gd name="T3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1">
                  <a:moveTo>
                    <a:pt x="2" y="2"/>
                  </a:moveTo>
                  <a:lnTo>
                    <a:pt x="0" y="2"/>
                  </a:lnTo>
                  <a:lnTo>
                    <a:pt x="0" y="4"/>
                  </a:lnTo>
                  <a:lnTo>
                    <a:pt x="0" y="5"/>
                  </a:lnTo>
                  <a:lnTo>
                    <a:pt x="0" y="7"/>
                  </a:lnTo>
                  <a:lnTo>
                    <a:pt x="2" y="9"/>
                  </a:lnTo>
                  <a:lnTo>
                    <a:pt x="5" y="11"/>
                  </a:lnTo>
                  <a:lnTo>
                    <a:pt x="7" y="11"/>
                  </a:lnTo>
                  <a:lnTo>
                    <a:pt x="9" y="9"/>
                  </a:lnTo>
                  <a:lnTo>
                    <a:pt x="11" y="7"/>
                  </a:lnTo>
                  <a:lnTo>
                    <a:pt x="11" y="5"/>
                  </a:lnTo>
                  <a:lnTo>
                    <a:pt x="11" y="4"/>
                  </a:lnTo>
                  <a:lnTo>
                    <a:pt x="9" y="2"/>
                  </a:lnTo>
                  <a:lnTo>
                    <a:pt x="7" y="0"/>
                  </a:lnTo>
                  <a:lnTo>
                    <a:pt x="5" y="0"/>
                  </a:lnTo>
                  <a:lnTo>
                    <a:pt x="3" y="0"/>
                  </a:lnTo>
                  <a:lnTo>
                    <a:pt x="2" y="2"/>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5" name="Freeform 31"/>
            <p:cNvSpPr>
              <a:spLocks/>
            </p:cNvSpPr>
            <p:nvPr/>
          </p:nvSpPr>
          <p:spPr bwMode="auto">
            <a:xfrm>
              <a:off x="1906" y="1974"/>
              <a:ext cx="11" cy="11"/>
            </a:xfrm>
            <a:custGeom>
              <a:avLst/>
              <a:gdLst>
                <a:gd name="T0" fmla="*/ 1 w 11"/>
                <a:gd name="T1" fmla="*/ 2 h 11"/>
                <a:gd name="T2" fmla="*/ 0 w 11"/>
                <a:gd name="T3" fmla="*/ 4 h 11"/>
                <a:gd name="T4" fmla="*/ 0 w 11"/>
                <a:gd name="T5" fmla="*/ 5 h 11"/>
                <a:gd name="T6" fmla="*/ 0 w 11"/>
                <a:gd name="T7" fmla="*/ 7 h 11"/>
                <a:gd name="T8" fmla="*/ 1 w 11"/>
                <a:gd name="T9" fmla="*/ 9 h 11"/>
                <a:gd name="T10" fmla="*/ 3 w 11"/>
                <a:gd name="T11" fmla="*/ 11 h 11"/>
                <a:gd name="T12" fmla="*/ 5 w 11"/>
                <a:gd name="T13" fmla="*/ 11 h 11"/>
                <a:gd name="T14" fmla="*/ 7 w 11"/>
                <a:gd name="T15" fmla="*/ 11 h 11"/>
                <a:gd name="T16" fmla="*/ 9 w 11"/>
                <a:gd name="T17" fmla="*/ 9 h 11"/>
                <a:gd name="T18" fmla="*/ 11 w 11"/>
                <a:gd name="T19" fmla="*/ 7 h 11"/>
                <a:gd name="T20" fmla="*/ 11 w 11"/>
                <a:gd name="T21" fmla="*/ 5 h 11"/>
                <a:gd name="T22" fmla="*/ 11 w 11"/>
                <a:gd name="T23" fmla="*/ 4 h 11"/>
                <a:gd name="T24" fmla="*/ 9 w 11"/>
                <a:gd name="T25" fmla="*/ 2 h 11"/>
                <a:gd name="T26" fmla="*/ 7 w 11"/>
                <a:gd name="T27" fmla="*/ 0 h 11"/>
                <a:gd name="T28" fmla="*/ 5 w 11"/>
                <a:gd name="T29" fmla="*/ 0 h 11"/>
                <a:gd name="T30" fmla="*/ 3 w 11"/>
                <a:gd name="T31" fmla="*/ 0 h 11"/>
                <a:gd name="T32" fmla="*/ 1 w 11"/>
                <a:gd name="T3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1">
                  <a:moveTo>
                    <a:pt x="1" y="2"/>
                  </a:moveTo>
                  <a:lnTo>
                    <a:pt x="0" y="4"/>
                  </a:lnTo>
                  <a:lnTo>
                    <a:pt x="0" y="5"/>
                  </a:lnTo>
                  <a:lnTo>
                    <a:pt x="0" y="7"/>
                  </a:lnTo>
                  <a:lnTo>
                    <a:pt x="1" y="9"/>
                  </a:lnTo>
                  <a:lnTo>
                    <a:pt x="3" y="11"/>
                  </a:lnTo>
                  <a:lnTo>
                    <a:pt x="5" y="11"/>
                  </a:lnTo>
                  <a:lnTo>
                    <a:pt x="7" y="11"/>
                  </a:lnTo>
                  <a:lnTo>
                    <a:pt x="9" y="9"/>
                  </a:lnTo>
                  <a:lnTo>
                    <a:pt x="11" y="7"/>
                  </a:lnTo>
                  <a:lnTo>
                    <a:pt x="11" y="5"/>
                  </a:lnTo>
                  <a:lnTo>
                    <a:pt x="11" y="4"/>
                  </a:lnTo>
                  <a:lnTo>
                    <a:pt x="9" y="2"/>
                  </a:lnTo>
                  <a:lnTo>
                    <a:pt x="7" y="0"/>
                  </a:lnTo>
                  <a:lnTo>
                    <a:pt x="5" y="0"/>
                  </a:lnTo>
                  <a:lnTo>
                    <a:pt x="3" y="0"/>
                  </a:lnTo>
                  <a:lnTo>
                    <a:pt x="1" y="2"/>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6" name="Freeform 32"/>
            <p:cNvSpPr>
              <a:spLocks/>
            </p:cNvSpPr>
            <p:nvPr/>
          </p:nvSpPr>
          <p:spPr bwMode="auto">
            <a:xfrm>
              <a:off x="1924" y="1994"/>
              <a:ext cx="13" cy="11"/>
            </a:xfrm>
            <a:custGeom>
              <a:avLst/>
              <a:gdLst>
                <a:gd name="T0" fmla="*/ 2 w 13"/>
                <a:gd name="T1" fmla="*/ 2 h 11"/>
                <a:gd name="T2" fmla="*/ 0 w 13"/>
                <a:gd name="T3" fmla="*/ 4 h 11"/>
                <a:gd name="T4" fmla="*/ 0 w 13"/>
                <a:gd name="T5" fmla="*/ 6 h 11"/>
                <a:gd name="T6" fmla="*/ 0 w 13"/>
                <a:gd name="T7" fmla="*/ 7 h 11"/>
                <a:gd name="T8" fmla="*/ 2 w 13"/>
                <a:gd name="T9" fmla="*/ 9 h 11"/>
                <a:gd name="T10" fmla="*/ 4 w 13"/>
                <a:gd name="T11" fmla="*/ 11 h 11"/>
                <a:gd name="T12" fmla="*/ 6 w 13"/>
                <a:gd name="T13" fmla="*/ 11 h 11"/>
                <a:gd name="T14" fmla="*/ 7 w 13"/>
                <a:gd name="T15" fmla="*/ 11 h 11"/>
                <a:gd name="T16" fmla="*/ 9 w 13"/>
                <a:gd name="T17" fmla="*/ 9 h 11"/>
                <a:gd name="T18" fmla="*/ 11 w 13"/>
                <a:gd name="T19" fmla="*/ 7 h 11"/>
                <a:gd name="T20" fmla="*/ 13 w 13"/>
                <a:gd name="T21" fmla="*/ 6 h 11"/>
                <a:gd name="T22" fmla="*/ 13 w 13"/>
                <a:gd name="T23" fmla="*/ 4 h 11"/>
                <a:gd name="T24" fmla="*/ 11 w 13"/>
                <a:gd name="T25" fmla="*/ 2 h 11"/>
                <a:gd name="T26" fmla="*/ 9 w 13"/>
                <a:gd name="T27" fmla="*/ 0 h 11"/>
                <a:gd name="T28" fmla="*/ 7 w 13"/>
                <a:gd name="T29" fmla="*/ 0 h 11"/>
                <a:gd name="T30" fmla="*/ 4 w 13"/>
                <a:gd name="T31" fmla="*/ 0 h 11"/>
                <a:gd name="T32" fmla="*/ 2 w 13"/>
                <a:gd name="T3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1">
                  <a:moveTo>
                    <a:pt x="2" y="2"/>
                  </a:moveTo>
                  <a:lnTo>
                    <a:pt x="0" y="4"/>
                  </a:lnTo>
                  <a:lnTo>
                    <a:pt x="0" y="6"/>
                  </a:lnTo>
                  <a:lnTo>
                    <a:pt x="0" y="7"/>
                  </a:lnTo>
                  <a:lnTo>
                    <a:pt x="2" y="9"/>
                  </a:lnTo>
                  <a:lnTo>
                    <a:pt x="4" y="11"/>
                  </a:lnTo>
                  <a:lnTo>
                    <a:pt x="6" y="11"/>
                  </a:lnTo>
                  <a:lnTo>
                    <a:pt x="7" y="11"/>
                  </a:lnTo>
                  <a:lnTo>
                    <a:pt x="9" y="9"/>
                  </a:lnTo>
                  <a:lnTo>
                    <a:pt x="11" y="7"/>
                  </a:lnTo>
                  <a:lnTo>
                    <a:pt x="13" y="6"/>
                  </a:lnTo>
                  <a:lnTo>
                    <a:pt x="13" y="4"/>
                  </a:lnTo>
                  <a:lnTo>
                    <a:pt x="11" y="2"/>
                  </a:lnTo>
                  <a:lnTo>
                    <a:pt x="9" y="0"/>
                  </a:lnTo>
                  <a:lnTo>
                    <a:pt x="7" y="0"/>
                  </a:lnTo>
                  <a:lnTo>
                    <a:pt x="4" y="0"/>
                  </a:lnTo>
                  <a:lnTo>
                    <a:pt x="2" y="2"/>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7" name="Freeform 33"/>
            <p:cNvSpPr>
              <a:spLocks/>
            </p:cNvSpPr>
            <p:nvPr/>
          </p:nvSpPr>
          <p:spPr bwMode="auto">
            <a:xfrm>
              <a:off x="1952" y="2001"/>
              <a:ext cx="11" cy="10"/>
            </a:xfrm>
            <a:custGeom>
              <a:avLst/>
              <a:gdLst>
                <a:gd name="T0" fmla="*/ 1 w 11"/>
                <a:gd name="T1" fmla="*/ 0 h 10"/>
                <a:gd name="T2" fmla="*/ 0 w 11"/>
                <a:gd name="T3" fmla="*/ 2 h 10"/>
                <a:gd name="T4" fmla="*/ 0 w 11"/>
                <a:gd name="T5" fmla="*/ 4 h 10"/>
                <a:gd name="T6" fmla="*/ 0 w 11"/>
                <a:gd name="T7" fmla="*/ 6 h 10"/>
                <a:gd name="T8" fmla="*/ 1 w 11"/>
                <a:gd name="T9" fmla="*/ 8 h 10"/>
                <a:gd name="T10" fmla="*/ 3 w 11"/>
                <a:gd name="T11" fmla="*/ 10 h 10"/>
                <a:gd name="T12" fmla="*/ 5 w 11"/>
                <a:gd name="T13" fmla="*/ 10 h 10"/>
                <a:gd name="T14" fmla="*/ 7 w 11"/>
                <a:gd name="T15" fmla="*/ 10 h 10"/>
                <a:gd name="T16" fmla="*/ 9 w 11"/>
                <a:gd name="T17" fmla="*/ 10 h 10"/>
                <a:gd name="T18" fmla="*/ 11 w 11"/>
                <a:gd name="T19" fmla="*/ 8 h 10"/>
                <a:gd name="T20" fmla="*/ 11 w 11"/>
                <a:gd name="T21" fmla="*/ 6 h 10"/>
                <a:gd name="T22" fmla="*/ 11 w 11"/>
                <a:gd name="T23" fmla="*/ 4 h 10"/>
                <a:gd name="T24" fmla="*/ 9 w 11"/>
                <a:gd name="T25" fmla="*/ 2 h 10"/>
                <a:gd name="T26" fmla="*/ 7 w 11"/>
                <a:gd name="T27" fmla="*/ 0 h 10"/>
                <a:gd name="T28" fmla="*/ 5 w 11"/>
                <a:gd name="T29" fmla="*/ 0 h 10"/>
                <a:gd name="T30" fmla="*/ 3 w 11"/>
                <a:gd name="T31" fmla="*/ 0 h 10"/>
                <a:gd name="T32" fmla="*/ 1 w 11"/>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0">
                  <a:moveTo>
                    <a:pt x="1" y="0"/>
                  </a:moveTo>
                  <a:lnTo>
                    <a:pt x="0" y="2"/>
                  </a:lnTo>
                  <a:lnTo>
                    <a:pt x="0" y="4"/>
                  </a:lnTo>
                  <a:lnTo>
                    <a:pt x="0" y="6"/>
                  </a:lnTo>
                  <a:lnTo>
                    <a:pt x="1" y="8"/>
                  </a:lnTo>
                  <a:lnTo>
                    <a:pt x="3" y="10"/>
                  </a:lnTo>
                  <a:lnTo>
                    <a:pt x="5" y="10"/>
                  </a:lnTo>
                  <a:lnTo>
                    <a:pt x="7" y="10"/>
                  </a:lnTo>
                  <a:lnTo>
                    <a:pt x="9" y="10"/>
                  </a:lnTo>
                  <a:lnTo>
                    <a:pt x="11" y="8"/>
                  </a:lnTo>
                  <a:lnTo>
                    <a:pt x="11" y="6"/>
                  </a:lnTo>
                  <a:lnTo>
                    <a:pt x="11" y="4"/>
                  </a:lnTo>
                  <a:lnTo>
                    <a:pt x="9" y="2"/>
                  </a:lnTo>
                  <a:lnTo>
                    <a:pt x="7" y="0"/>
                  </a:lnTo>
                  <a:lnTo>
                    <a:pt x="5" y="0"/>
                  </a:lnTo>
                  <a:lnTo>
                    <a:pt x="3" y="0"/>
                  </a:lnTo>
                  <a:lnTo>
                    <a:pt x="1" y="0"/>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8" name="Freeform 34"/>
            <p:cNvSpPr>
              <a:spLocks/>
            </p:cNvSpPr>
            <p:nvPr/>
          </p:nvSpPr>
          <p:spPr bwMode="auto">
            <a:xfrm>
              <a:off x="1970" y="1985"/>
              <a:ext cx="11" cy="11"/>
            </a:xfrm>
            <a:custGeom>
              <a:avLst/>
              <a:gdLst>
                <a:gd name="T0" fmla="*/ 2 w 11"/>
                <a:gd name="T1" fmla="*/ 2 h 11"/>
                <a:gd name="T2" fmla="*/ 0 w 11"/>
                <a:gd name="T3" fmla="*/ 4 h 11"/>
                <a:gd name="T4" fmla="*/ 0 w 11"/>
                <a:gd name="T5" fmla="*/ 5 h 11"/>
                <a:gd name="T6" fmla="*/ 0 w 11"/>
                <a:gd name="T7" fmla="*/ 7 h 11"/>
                <a:gd name="T8" fmla="*/ 2 w 11"/>
                <a:gd name="T9" fmla="*/ 9 h 11"/>
                <a:gd name="T10" fmla="*/ 4 w 11"/>
                <a:gd name="T11" fmla="*/ 11 h 11"/>
                <a:gd name="T12" fmla="*/ 6 w 11"/>
                <a:gd name="T13" fmla="*/ 11 h 11"/>
                <a:gd name="T14" fmla="*/ 7 w 11"/>
                <a:gd name="T15" fmla="*/ 11 h 11"/>
                <a:gd name="T16" fmla="*/ 9 w 11"/>
                <a:gd name="T17" fmla="*/ 9 h 11"/>
                <a:gd name="T18" fmla="*/ 11 w 11"/>
                <a:gd name="T19" fmla="*/ 7 h 11"/>
                <a:gd name="T20" fmla="*/ 11 w 11"/>
                <a:gd name="T21" fmla="*/ 5 h 11"/>
                <a:gd name="T22" fmla="*/ 11 w 11"/>
                <a:gd name="T23" fmla="*/ 4 h 11"/>
                <a:gd name="T24" fmla="*/ 9 w 11"/>
                <a:gd name="T25" fmla="*/ 2 h 11"/>
                <a:gd name="T26" fmla="*/ 7 w 11"/>
                <a:gd name="T27" fmla="*/ 0 h 11"/>
                <a:gd name="T28" fmla="*/ 6 w 11"/>
                <a:gd name="T29" fmla="*/ 0 h 11"/>
                <a:gd name="T30" fmla="*/ 4 w 11"/>
                <a:gd name="T31" fmla="*/ 0 h 11"/>
                <a:gd name="T32" fmla="*/ 2 w 11"/>
                <a:gd name="T3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1">
                  <a:moveTo>
                    <a:pt x="2" y="2"/>
                  </a:moveTo>
                  <a:lnTo>
                    <a:pt x="0" y="4"/>
                  </a:lnTo>
                  <a:lnTo>
                    <a:pt x="0" y="5"/>
                  </a:lnTo>
                  <a:lnTo>
                    <a:pt x="0" y="7"/>
                  </a:lnTo>
                  <a:lnTo>
                    <a:pt x="2" y="9"/>
                  </a:lnTo>
                  <a:lnTo>
                    <a:pt x="4" y="11"/>
                  </a:lnTo>
                  <a:lnTo>
                    <a:pt x="6" y="11"/>
                  </a:lnTo>
                  <a:lnTo>
                    <a:pt x="7" y="11"/>
                  </a:lnTo>
                  <a:lnTo>
                    <a:pt x="9" y="9"/>
                  </a:lnTo>
                  <a:lnTo>
                    <a:pt x="11" y="7"/>
                  </a:lnTo>
                  <a:lnTo>
                    <a:pt x="11" y="5"/>
                  </a:lnTo>
                  <a:lnTo>
                    <a:pt x="11" y="4"/>
                  </a:lnTo>
                  <a:lnTo>
                    <a:pt x="9" y="2"/>
                  </a:lnTo>
                  <a:lnTo>
                    <a:pt x="7" y="0"/>
                  </a:lnTo>
                  <a:lnTo>
                    <a:pt x="6" y="0"/>
                  </a:lnTo>
                  <a:lnTo>
                    <a:pt x="4" y="0"/>
                  </a:lnTo>
                  <a:lnTo>
                    <a:pt x="2" y="2"/>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9" name="Freeform 35"/>
            <p:cNvSpPr>
              <a:spLocks/>
            </p:cNvSpPr>
            <p:nvPr/>
          </p:nvSpPr>
          <p:spPr bwMode="auto">
            <a:xfrm>
              <a:off x="1950" y="1935"/>
              <a:ext cx="48" cy="46"/>
            </a:xfrm>
            <a:custGeom>
              <a:avLst/>
              <a:gdLst>
                <a:gd name="T0" fmla="*/ 35 w 48"/>
                <a:gd name="T1" fmla="*/ 33 h 46"/>
                <a:gd name="T2" fmla="*/ 9 w 48"/>
                <a:gd name="T3" fmla="*/ 46 h 46"/>
                <a:gd name="T4" fmla="*/ 5 w 48"/>
                <a:gd name="T5" fmla="*/ 43 h 46"/>
                <a:gd name="T6" fmla="*/ 2 w 48"/>
                <a:gd name="T7" fmla="*/ 31 h 46"/>
                <a:gd name="T8" fmla="*/ 0 w 48"/>
                <a:gd name="T9" fmla="*/ 19 h 46"/>
                <a:gd name="T10" fmla="*/ 7 w 48"/>
                <a:gd name="T11" fmla="*/ 9 h 46"/>
                <a:gd name="T12" fmla="*/ 11 w 48"/>
                <a:gd name="T13" fmla="*/ 8 h 46"/>
                <a:gd name="T14" fmla="*/ 22 w 48"/>
                <a:gd name="T15" fmla="*/ 4 h 46"/>
                <a:gd name="T16" fmla="*/ 35 w 48"/>
                <a:gd name="T17" fmla="*/ 2 h 46"/>
                <a:gd name="T18" fmla="*/ 48 w 48"/>
                <a:gd name="T19" fmla="*/ 0 h 46"/>
                <a:gd name="T20" fmla="*/ 35 w 48"/>
                <a:gd name="T21"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35" y="33"/>
                  </a:moveTo>
                  <a:lnTo>
                    <a:pt x="9" y="46"/>
                  </a:lnTo>
                  <a:lnTo>
                    <a:pt x="5" y="43"/>
                  </a:lnTo>
                  <a:lnTo>
                    <a:pt x="2" y="31"/>
                  </a:lnTo>
                  <a:lnTo>
                    <a:pt x="0" y="19"/>
                  </a:lnTo>
                  <a:lnTo>
                    <a:pt x="7" y="9"/>
                  </a:lnTo>
                  <a:lnTo>
                    <a:pt x="11" y="8"/>
                  </a:lnTo>
                  <a:lnTo>
                    <a:pt x="22" y="4"/>
                  </a:lnTo>
                  <a:lnTo>
                    <a:pt x="35" y="2"/>
                  </a:lnTo>
                  <a:lnTo>
                    <a:pt x="48" y="0"/>
                  </a:lnTo>
                  <a:lnTo>
                    <a:pt x="35" y="33"/>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88" name="Freeform 54"/>
            <p:cNvSpPr>
              <a:spLocks/>
            </p:cNvSpPr>
            <p:nvPr/>
          </p:nvSpPr>
          <p:spPr bwMode="auto">
            <a:xfrm>
              <a:off x="1727" y="2412"/>
              <a:ext cx="482" cy="51"/>
            </a:xfrm>
            <a:custGeom>
              <a:avLst/>
              <a:gdLst>
                <a:gd name="T0" fmla="*/ 15 w 482"/>
                <a:gd name="T1" fmla="*/ 51 h 51"/>
                <a:gd name="T2" fmla="*/ 7 w 482"/>
                <a:gd name="T3" fmla="*/ 50 h 51"/>
                <a:gd name="T4" fmla="*/ 0 w 482"/>
                <a:gd name="T5" fmla="*/ 31 h 51"/>
                <a:gd name="T6" fmla="*/ 197 w 482"/>
                <a:gd name="T7" fmla="*/ 0 h 51"/>
                <a:gd name="T8" fmla="*/ 482 w 482"/>
                <a:gd name="T9" fmla="*/ 33 h 51"/>
                <a:gd name="T10" fmla="*/ 482 w 482"/>
                <a:gd name="T11" fmla="*/ 48 h 51"/>
                <a:gd name="T12" fmla="*/ 199 w 482"/>
                <a:gd name="T13" fmla="*/ 16 h 51"/>
                <a:gd name="T14" fmla="*/ 15 w 482"/>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51">
                  <a:moveTo>
                    <a:pt x="15" y="51"/>
                  </a:moveTo>
                  <a:lnTo>
                    <a:pt x="7" y="50"/>
                  </a:lnTo>
                  <a:lnTo>
                    <a:pt x="0" y="31"/>
                  </a:lnTo>
                  <a:lnTo>
                    <a:pt x="197" y="0"/>
                  </a:lnTo>
                  <a:lnTo>
                    <a:pt x="482" y="33"/>
                  </a:lnTo>
                  <a:lnTo>
                    <a:pt x="482" y="48"/>
                  </a:lnTo>
                  <a:lnTo>
                    <a:pt x="199" y="16"/>
                  </a:lnTo>
                  <a:lnTo>
                    <a:pt x="15" y="51"/>
                  </a:lnTo>
                  <a:close/>
                </a:path>
              </a:pathLst>
            </a:custGeom>
            <a:solidFill>
              <a:srgbClr val="D1B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89" name="Freeform 55"/>
            <p:cNvSpPr>
              <a:spLocks/>
            </p:cNvSpPr>
            <p:nvPr/>
          </p:nvSpPr>
          <p:spPr bwMode="auto">
            <a:xfrm>
              <a:off x="1742" y="2428"/>
              <a:ext cx="467" cy="61"/>
            </a:xfrm>
            <a:custGeom>
              <a:avLst/>
              <a:gdLst>
                <a:gd name="T0" fmla="*/ 184 w 467"/>
                <a:gd name="T1" fmla="*/ 0 h 61"/>
                <a:gd name="T2" fmla="*/ 467 w 467"/>
                <a:gd name="T3" fmla="*/ 32 h 61"/>
                <a:gd name="T4" fmla="*/ 467 w 467"/>
                <a:gd name="T5" fmla="*/ 34 h 61"/>
                <a:gd name="T6" fmla="*/ 270 w 467"/>
                <a:gd name="T7" fmla="*/ 61 h 61"/>
                <a:gd name="T8" fmla="*/ 0 w 467"/>
                <a:gd name="T9" fmla="*/ 35 h 61"/>
                <a:gd name="T10" fmla="*/ 184 w 467"/>
                <a:gd name="T11" fmla="*/ 0 h 61"/>
              </a:gdLst>
              <a:ahLst/>
              <a:cxnLst>
                <a:cxn ang="0">
                  <a:pos x="T0" y="T1"/>
                </a:cxn>
                <a:cxn ang="0">
                  <a:pos x="T2" y="T3"/>
                </a:cxn>
                <a:cxn ang="0">
                  <a:pos x="T4" y="T5"/>
                </a:cxn>
                <a:cxn ang="0">
                  <a:pos x="T6" y="T7"/>
                </a:cxn>
                <a:cxn ang="0">
                  <a:pos x="T8" y="T9"/>
                </a:cxn>
                <a:cxn ang="0">
                  <a:pos x="T10" y="T11"/>
                </a:cxn>
              </a:cxnLst>
              <a:rect l="0" t="0" r="r" b="b"/>
              <a:pathLst>
                <a:path w="467" h="61">
                  <a:moveTo>
                    <a:pt x="184" y="0"/>
                  </a:moveTo>
                  <a:lnTo>
                    <a:pt x="467" y="32"/>
                  </a:lnTo>
                  <a:lnTo>
                    <a:pt x="467" y="34"/>
                  </a:lnTo>
                  <a:lnTo>
                    <a:pt x="270" y="61"/>
                  </a:lnTo>
                  <a:lnTo>
                    <a:pt x="0" y="35"/>
                  </a:lnTo>
                  <a:lnTo>
                    <a:pt x="184" y="0"/>
                  </a:lnTo>
                  <a:close/>
                </a:path>
              </a:pathLst>
            </a:custGeom>
            <a:solidFill>
              <a:srgbClr val="9E8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0" name="Freeform 56"/>
            <p:cNvSpPr>
              <a:spLocks/>
            </p:cNvSpPr>
            <p:nvPr/>
          </p:nvSpPr>
          <p:spPr bwMode="auto">
            <a:xfrm>
              <a:off x="3063" y="2377"/>
              <a:ext cx="475" cy="99"/>
            </a:xfrm>
            <a:custGeom>
              <a:avLst/>
              <a:gdLst>
                <a:gd name="T0" fmla="*/ 464 w 475"/>
                <a:gd name="T1" fmla="*/ 22 h 99"/>
                <a:gd name="T2" fmla="*/ 472 w 475"/>
                <a:gd name="T3" fmla="*/ 20 h 99"/>
                <a:gd name="T4" fmla="*/ 475 w 475"/>
                <a:gd name="T5" fmla="*/ 0 h 99"/>
                <a:gd name="T6" fmla="*/ 275 w 475"/>
                <a:gd name="T7" fmla="*/ 2 h 99"/>
                <a:gd name="T8" fmla="*/ 0 w 475"/>
                <a:gd name="T9" fmla="*/ 85 h 99"/>
                <a:gd name="T10" fmla="*/ 4 w 475"/>
                <a:gd name="T11" fmla="*/ 99 h 99"/>
                <a:gd name="T12" fmla="*/ 278 w 475"/>
                <a:gd name="T13" fmla="*/ 20 h 99"/>
                <a:gd name="T14" fmla="*/ 464 w 475"/>
                <a:gd name="T15" fmla="*/ 22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99">
                  <a:moveTo>
                    <a:pt x="464" y="22"/>
                  </a:moveTo>
                  <a:lnTo>
                    <a:pt x="472" y="20"/>
                  </a:lnTo>
                  <a:lnTo>
                    <a:pt x="475" y="0"/>
                  </a:lnTo>
                  <a:lnTo>
                    <a:pt x="275" y="2"/>
                  </a:lnTo>
                  <a:lnTo>
                    <a:pt x="0" y="85"/>
                  </a:lnTo>
                  <a:lnTo>
                    <a:pt x="4" y="99"/>
                  </a:lnTo>
                  <a:lnTo>
                    <a:pt x="278" y="20"/>
                  </a:lnTo>
                  <a:lnTo>
                    <a:pt x="464" y="22"/>
                  </a:lnTo>
                  <a:close/>
                </a:path>
              </a:pathLst>
            </a:custGeom>
            <a:solidFill>
              <a:srgbClr val="D1B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1" name="Freeform 57"/>
            <p:cNvSpPr>
              <a:spLocks/>
            </p:cNvSpPr>
            <p:nvPr/>
          </p:nvSpPr>
          <p:spPr bwMode="auto">
            <a:xfrm>
              <a:off x="3067" y="2397"/>
              <a:ext cx="460" cy="79"/>
            </a:xfrm>
            <a:custGeom>
              <a:avLst/>
              <a:gdLst>
                <a:gd name="T0" fmla="*/ 274 w 460"/>
                <a:gd name="T1" fmla="*/ 0 h 79"/>
                <a:gd name="T2" fmla="*/ 0 w 460"/>
                <a:gd name="T3" fmla="*/ 79 h 79"/>
                <a:gd name="T4" fmla="*/ 0 w 460"/>
                <a:gd name="T5" fmla="*/ 79 h 79"/>
                <a:gd name="T6" fmla="*/ 199 w 460"/>
                <a:gd name="T7" fmla="*/ 74 h 79"/>
                <a:gd name="T8" fmla="*/ 460 w 460"/>
                <a:gd name="T9" fmla="*/ 2 h 79"/>
                <a:gd name="T10" fmla="*/ 274 w 460"/>
                <a:gd name="T11" fmla="*/ 0 h 79"/>
              </a:gdLst>
              <a:ahLst/>
              <a:cxnLst>
                <a:cxn ang="0">
                  <a:pos x="T0" y="T1"/>
                </a:cxn>
                <a:cxn ang="0">
                  <a:pos x="T2" y="T3"/>
                </a:cxn>
                <a:cxn ang="0">
                  <a:pos x="T4" y="T5"/>
                </a:cxn>
                <a:cxn ang="0">
                  <a:pos x="T6" y="T7"/>
                </a:cxn>
                <a:cxn ang="0">
                  <a:pos x="T8" y="T9"/>
                </a:cxn>
                <a:cxn ang="0">
                  <a:pos x="T10" y="T11"/>
                </a:cxn>
              </a:cxnLst>
              <a:rect l="0" t="0" r="r" b="b"/>
              <a:pathLst>
                <a:path w="460" h="79">
                  <a:moveTo>
                    <a:pt x="274" y="0"/>
                  </a:moveTo>
                  <a:lnTo>
                    <a:pt x="0" y="79"/>
                  </a:lnTo>
                  <a:lnTo>
                    <a:pt x="0" y="79"/>
                  </a:lnTo>
                  <a:lnTo>
                    <a:pt x="199" y="74"/>
                  </a:lnTo>
                  <a:lnTo>
                    <a:pt x="460" y="2"/>
                  </a:lnTo>
                  <a:lnTo>
                    <a:pt x="274" y="0"/>
                  </a:lnTo>
                  <a:close/>
                </a:path>
              </a:pathLst>
            </a:custGeom>
            <a:solidFill>
              <a:srgbClr val="9E8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2" name="Freeform 58"/>
            <p:cNvSpPr>
              <a:spLocks/>
            </p:cNvSpPr>
            <p:nvPr/>
          </p:nvSpPr>
          <p:spPr bwMode="auto">
            <a:xfrm>
              <a:off x="2820" y="2379"/>
              <a:ext cx="475" cy="99"/>
            </a:xfrm>
            <a:custGeom>
              <a:avLst/>
              <a:gdLst>
                <a:gd name="T0" fmla="*/ 464 w 475"/>
                <a:gd name="T1" fmla="*/ 22 h 99"/>
                <a:gd name="T2" fmla="*/ 472 w 475"/>
                <a:gd name="T3" fmla="*/ 20 h 99"/>
                <a:gd name="T4" fmla="*/ 475 w 475"/>
                <a:gd name="T5" fmla="*/ 0 h 99"/>
                <a:gd name="T6" fmla="*/ 275 w 475"/>
                <a:gd name="T7" fmla="*/ 2 h 99"/>
                <a:gd name="T8" fmla="*/ 0 w 475"/>
                <a:gd name="T9" fmla="*/ 84 h 99"/>
                <a:gd name="T10" fmla="*/ 2 w 475"/>
                <a:gd name="T11" fmla="*/ 99 h 99"/>
                <a:gd name="T12" fmla="*/ 278 w 475"/>
                <a:gd name="T13" fmla="*/ 20 h 99"/>
                <a:gd name="T14" fmla="*/ 464 w 475"/>
                <a:gd name="T15" fmla="*/ 22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99">
                  <a:moveTo>
                    <a:pt x="464" y="22"/>
                  </a:moveTo>
                  <a:lnTo>
                    <a:pt x="472" y="20"/>
                  </a:lnTo>
                  <a:lnTo>
                    <a:pt x="475" y="0"/>
                  </a:lnTo>
                  <a:lnTo>
                    <a:pt x="275" y="2"/>
                  </a:lnTo>
                  <a:lnTo>
                    <a:pt x="0" y="84"/>
                  </a:lnTo>
                  <a:lnTo>
                    <a:pt x="2" y="99"/>
                  </a:lnTo>
                  <a:lnTo>
                    <a:pt x="278" y="20"/>
                  </a:lnTo>
                  <a:lnTo>
                    <a:pt x="464" y="22"/>
                  </a:lnTo>
                  <a:close/>
                </a:path>
              </a:pathLst>
            </a:custGeom>
            <a:solidFill>
              <a:srgbClr val="D1B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3" name="Freeform 59"/>
            <p:cNvSpPr>
              <a:spLocks/>
            </p:cNvSpPr>
            <p:nvPr/>
          </p:nvSpPr>
          <p:spPr bwMode="auto">
            <a:xfrm>
              <a:off x="2822" y="2399"/>
              <a:ext cx="462" cy="81"/>
            </a:xfrm>
            <a:custGeom>
              <a:avLst/>
              <a:gdLst>
                <a:gd name="T0" fmla="*/ 276 w 462"/>
                <a:gd name="T1" fmla="*/ 0 h 81"/>
                <a:gd name="T2" fmla="*/ 0 w 462"/>
                <a:gd name="T3" fmla="*/ 79 h 81"/>
                <a:gd name="T4" fmla="*/ 2 w 462"/>
                <a:gd name="T5" fmla="*/ 81 h 81"/>
                <a:gd name="T6" fmla="*/ 201 w 462"/>
                <a:gd name="T7" fmla="*/ 74 h 81"/>
                <a:gd name="T8" fmla="*/ 462 w 462"/>
                <a:gd name="T9" fmla="*/ 2 h 81"/>
                <a:gd name="T10" fmla="*/ 276 w 462"/>
                <a:gd name="T11" fmla="*/ 0 h 81"/>
              </a:gdLst>
              <a:ahLst/>
              <a:cxnLst>
                <a:cxn ang="0">
                  <a:pos x="T0" y="T1"/>
                </a:cxn>
                <a:cxn ang="0">
                  <a:pos x="T2" y="T3"/>
                </a:cxn>
                <a:cxn ang="0">
                  <a:pos x="T4" y="T5"/>
                </a:cxn>
                <a:cxn ang="0">
                  <a:pos x="T6" y="T7"/>
                </a:cxn>
                <a:cxn ang="0">
                  <a:pos x="T8" y="T9"/>
                </a:cxn>
                <a:cxn ang="0">
                  <a:pos x="T10" y="T11"/>
                </a:cxn>
              </a:cxnLst>
              <a:rect l="0" t="0" r="r" b="b"/>
              <a:pathLst>
                <a:path w="462" h="81">
                  <a:moveTo>
                    <a:pt x="276" y="0"/>
                  </a:moveTo>
                  <a:lnTo>
                    <a:pt x="0" y="79"/>
                  </a:lnTo>
                  <a:lnTo>
                    <a:pt x="2" y="81"/>
                  </a:lnTo>
                  <a:lnTo>
                    <a:pt x="201" y="74"/>
                  </a:lnTo>
                  <a:lnTo>
                    <a:pt x="462" y="2"/>
                  </a:lnTo>
                  <a:lnTo>
                    <a:pt x="276" y="0"/>
                  </a:lnTo>
                  <a:close/>
                </a:path>
              </a:pathLst>
            </a:custGeom>
            <a:solidFill>
              <a:srgbClr val="9E8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4" name="Freeform 60"/>
            <p:cNvSpPr>
              <a:spLocks/>
            </p:cNvSpPr>
            <p:nvPr/>
          </p:nvSpPr>
          <p:spPr bwMode="auto">
            <a:xfrm>
              <a:off x="1968" y="2368"/>
              <a:ext cx="482" cy="51"/>
            </a:xfrm>
            <a:custGeom>
              <a:avLst/>
              <a:gdLst>
                <a:gd name="T0" fmla="*/ 13 w 482"/>
                <a:gd name="T1" fmla="*/ 51 h 51"/>
                <a:gd name="T2" fmla="*/ 6 w 482"/>
                <a:gd name="T3" fmla="*/ 51 h 51"/>
                <a:gd name="T4" fmla="*/ 0 w 482"/>
                <a:gd name="T5" fmla="*/ 33 h 51"/>
                <a:gd name="T6" fmla="*/ 197 w 482"/>
                <a:gd name="T7" fmla="*/ 0 h 51"/>
                <a:gd name="T8" fmla="*/ 481 w 482"/>
                <a:gd name="T9" fmla="*/ 35 h 51"/>
                <a:gd name="T10" fmla="*/ 482 w 482"/>
                <a:gd name="T11" fmla="*/ 49 h 51"/>
                <a:gd name="T12" fmla="*/ 197 w 482"/>
                <a:gd name="T13" fmla="*/ 18 h 51"/>
                <a:gd name="T14" fmla="*/ 13 w 482"/>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51">
                  <a:moveTo>
                    <a:pt x="13" y="51"/>
                  </a:moveTo>
                  <a:lnTo>
                    <a:pt x="6" y="51"/>
                  </a:lnTo>
                  <a:lnTo>
                    <a:pt x="0" y="33"/>
                  </a:lnTo>
                  <a:lnTo>
                    <a:pt x="197" y="0"/>
                  </a:lnTo>
                  <a:lnTo>
                    <a:pt x="481" y="35"/>
                  </a:lnTo>
                  <a:lnTo>
                    <a:pt x="482" y="49"/>
                  </a:lnTo>
                  <a:lnTo>
                    <a:pt x="197" y="18"/>
                  </a:lnTo>
                  <a:lnTo>
                    <a:pt x="13" y="51"/>
                  </a:lnTo>
                  <a:close/>
                </a:path>
              </a:pathLst>
            </a:custGeom>
            <a:solidFill>
              <a:srgbClr val="D1B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5" name="Freeform 61"/>
            <p:cNvSpPr>
              <a:spLocks/>
            </p:cNvSpPr>
            <p:nvPr/>
          </p:nvSpPr>
          <p:spPr bwMode="auto">
            <a:xfrm>
              <a:off x="1981" y="2386"/>
              <a:ext cx="469" cy="61"/>
            </a:xfrm>
            <a:custGeom>
              <a:avLst/>
              <a:gdLst>
                <a:gd name="T0" fmla="*/ 184 w 469"/>
                <a:gd name="T1" fmla="*/ 0 h 61"/>
                <a:gd name="T2" fmla="*/ 469 w 469"/>
                <a:gd name="T3" fmla="*/ 31 h 61"/>
                <a:gd name="T4" fmla="*/ 469 w 469"/>
                <a:gd name="T5" fmla="*/ 33 h 61"/>
                <a:gd name="T6" fmla="*/ 271 w 469"/>
                <a:gd name="T7" fmla="*/ 61 h 61"/>
                <a:gd name="T8" fmla="*/ 0 w 469"/>
                <a:gd name="T9" fmla="*/ 33 h 61"/>
                <a:gd name="T10" fmla="*/ 184 w 469"/>
                <a:gd name="T11" fmla="*/ 0 h 61"/>
              </a:gdLst>
              <a:ahLst/>
              <a:cxnLst>
                <a:cxn ang="0">
                  <a:pos x="T0" y="T1"/>
                </a:cxn>
                <a:cxn ang="0">
                  <a:pos x="T2" y="T3"/>
                </a:cxn>
                <a:cxn ang="0">
                  <a:pos x="T4" y="T5"/>
                </a:cxn>
                <a:cxn ang="0">
                  <a:pos x="T6" y="T7"/>
                </a:cxn>
                <a:cxn ang="0">
                  <a:pos x="T8" y="T9"/>
                </a:cxn>
                <a:cxn ang="0">
                  <a:pos x="T10" y="T11"/>
                </a:cxn>
              </a:cxnLst>
              <a:rect l="0" t="0" r="r" b="b"/>
              <a:pathLst>
                <a:path w="469" h="61">
                  <a:moveTo>
                    <a:pt x="184" y="0"/>
                  </a:moveTo>
                  <a:lnTo>
                    <a:pt x="469" y="31"/>
                  </a:lnTo>
                  <a:lnTo>
                    <a:pt x="469" y="33"/>
                  </a:lnTo>
                  <a:lnTo>
                    <a:pt x="271" y="61"/>
                  </a:lnTo>
                  <a:lnTo>
                    <a:pt x="0" y="33"/>
                  </a:lnTo>
                  <a:lnTo>
                    <a:pt x="184" y="0"/>
                  </a:lnTo>
                  <a:close/>
                </a:path>
              </a:pathLst>
            </a:custGeom>
            <a:solidFill>
              <a:srgbClr val="9E8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6" name="Freeform 62"/>
            <p:cNvSpPr>
              <a:spLocks/>
            </p:cNvSpPr>
            <p:nvPr/>
          </p:nvSpPr>
          <p:spPr bwMode="auto">
            <a:xfrm>
              <a:off x="3327" y="2375"/>
              <a:ext cx="473" cy="99"/>
            </a:xfrm>
            <a:custGeom>
              <a:avLst/>
              <a:gdLst>
                <a:gd name="T0" fmla="*/ 463 w 473"/>
                <a:gd name="T1" fmla="*/ 22 h 99"/>
                <a:gd name="T2" fmla="*/ 471 w 473"/>
                <a:gd name="T3" fmla="*/ 20 h 99"/>
                <a:gd name="T4" fmla="*/ 473 w 473"/>
                <a:gd name="T5" fmla="*/ 0 h 99"/>
                <a:gd name="T6" fmla="*/ 274 w 473"/>
                <a:gd name="T7" fmla="*/ 2 h 99"/>
                <a:gd name="T8" fmla="*/ 0 w 473"/>
                <a:gd name="T9" fmla="*/ 85 h 99"/>
                <a:gd name="T10" fmla="*/ 1 w 473"/>
                <a:gd name="T11" fmla="*/ 99 h 99"/>
                <a:gd name="T12" fmla="*/ 276 w 473"/>
                <a:gd name="T13" fmla="*/ 20 h 99"/>
                <a:gd name="T14" fmla="*/ 463 w 473"/>
                <a:gd name="T15" fmla="*/ 22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99">
                  <a:moveTo>
                    <a:pt x="463" y="22"/>
                  </a:moveTo>
                  <a:lnTo>
                    <a:pt x="471" y="20"/>
                  </a:lnTo>
                  <a:lnTo>
                    <a:pt x="473" y="0"/>
                  </a:lnTo>
                  <a:lnTo>
                    <a:pt x="274" y="2"/>
                  </a:lnTo>
                  <a:lnTo>
                    <a:pt x="0" y="85"/>
                  </a:lnTo>
                  <a:lnTo>
                    <a:pt x="1" y="99"/>
                  </a:lnTo>
                  <a:lnTo>
                    <a:pt x="276" y="20"/>
                  </a:lnTo>
                  <a:lnTo>
                    <a:pt x="463" y="22"/>
                  </a:lnTo>
                  <a:close/>
                </a:path>
              </a:pathLst>
            </a:custGeom>
            <a:solidFill>
              <a:srgbClr val="D1B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7" name="Freeform 63"/>
            <p:cNvSpPr>
              <a:spLocks/>
            </p:cNvSpPr>
            <p:nvPr/>
          </p:nvSpPr>
          <p:spPr bwMode="auto">
            <a:xfrm>
              <a:off x="3328" y="2395"/>
              <a:ext cx="462" cy="79"/>
            </a:xfrm>
            <a:custGeom>
              <a:avLst/>
              <a:gdLst>
                <a:gd name="T0" fmla="*/ 275 w 462"/>
                <a:gd name="T1" fmla="*/ 0 h 79"/>
                <a:gd name="T2" fmla="*/ 0 w 462"/>
                <a:gd name="T3" fmla="*/ 79 h 79"/>
                <a:gd name="T4" fmla="*/ 0 w 462"/>
                <a:gd name="T5" fmla="*/ 79 h 79"/>
                <a:gd name="T6" fmla="*/ 199 w 462"/>
                <a:gd name="T7" fmla="*/ 74 h 79"/>
                <a:gd name="T8" fmla="*/ 462 w 462"/>
                <a:gd name="T9" fmla="*/ 2 h 79"/>
                <a:gd name="T10" fmla="*/ 275 w 462"/>
                <a:gd name="T11" fmla="*/ 0 h 79"/>
              </a:gdLst>
              <a:ahLst/>
              <a:cxnLst>
                <a:cxn ang="0">
                  <a:pos x="T0" y="T1"/>
                </a:cxn>
                <a:cxn ang="0">
                  <a:pos x="T2" y="T3"/>
                </a:cxn>
                <a:cxn ang="0">
                  <a:pos x="T4" y="T5"/>
                </a:cxn>
                <a:cxn ang="0">
                  <a:pos x="T6" y="T7"/>
                </a:cxn>
                <a:cxn ang="0">
                  <a:pos x="T8" y="T9"/>
                </a:cxn>
                <a:cxn ang="0">
                  <a:pos x="T10" y="T11"/>
                </a:cxn>
              </a:cxnLst>
              <a:rect l="0" t="0" r="r" b="b"/>
              <a:pathLst>
                <a:path w="462" h="79">
                  <a:moveTo>
                    <a:pt x="275" y="0"/>
                  </a:moveTo>
                  <a:lnTo>
                    <a:pt x="0" y="79"/>
                  </a:lnTo>
                  <a:lnTo>
                    <a:pt x="0" y="79"/>
                  </a:lnTo>
                  <a:lnTo>
                    <a:pt x="199" y="74"/>
                  </a:lnTo>
                  <a:lnTo>
                    <a:pt x="462" y="2"/>
                  </a:lnTo>
                  <a:lnTo>
                    <a:pt x="275" y="0"/>
                  </a:lnTo>
                  <a:close/>
                </a:path>
              </a:pathLst>
            </a:custGeom>
            <a:solidFill>
              <a:srgbClr val="9E8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8" name="Freeform 64"/>
            <p:cNvSpPr>
              <a:spLocks/>
            </p:cNvSpPr>
            <p:nvPr/>
          </p:nvSpPr>
          <p:spPr bwMode="auto">
            <a:xfrm>
              <a:off x="1847" y="2509"/>
              <a:ext cx="688" cy="295"/>
            </a:xfrm>
            <a:custGeom>
              <a:avLst/>
              <a:gdLst>
                <a:gd name="T0" fmla="*/ 66 w 688"/>
                <a:gd name="T1" fmla="*/ 267 h 295"/>
                <a:gd name="T2" fmla="*/ 26 w 688"/>
                <a:gd name="T3" fmla="*/ 219 h 295"/>
                <a:gd name="T4" fmla="*/ 24 w 688"/>
                <a:gd name="T5" fmla="*/ 219 h 295"/>
                <a:gd name="T6" fmla="*/ 0 w 688"/>
                <a:gd name="T7" fmla="*/ 243 h 295"/>
                <a:gd name="T8" fmla="*/ 51 w 688"/>
                <a:gd name="T9" fmla="*/ 295 h 295"/>
                <a:gd name="T10" fmla="*/ 679 w 688"/>
                <a:gd name="T11" fmla="*/ 24 h 295"/>
                <a:gd name="T12" fmla="*/ 688 w 688"/>
                <a:gd name="T13" fmla="*/ 0 h 295"/>
                <a:gd name="T14" fmla="*/ 66 w 688"/>
                <a:gd name="T15" fmla="*/ 267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8" h="295">
                  <a:moveTo>
                    <a:pt x="66" y="267"/>
                  </a:moveTo>
                  <a:lnTo>
                    <a:pt x="26" y="219"/>
                  </a:lnTo>
                  <a:lnTo>
                    <a:pt x="24" y="219"/>
                  </a:lnTo>
                  <a:lnTo>
                    <a:pt x="0" y="243"/>
                  </a:lnTo>
                  <a:lnTo>
                    <a:pt x="51" y="295"/>
                  </a:lnTo>
                  <a:lnTo>
                    <a:pt x="679" y="24"/>
                  </a:lnTo>
                  <a:lnTo>
                    <a:pt x="688" y="0"/>
                  </a:lnTo>
                  <a:lnTo>
                    <a:pt x="66" y="267"/>
                  </a:lnTo>
                  <a:close/>
                </a:path>
              </a:pathLst>
            </a:custGeom>
            <a:solidFill>
              <a:srgbClr val="9E8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9" name="Freeform 65"/>
            <p:cNvSpPr>
              <a:spLocks/>
            </p:cNvSpPr>
            <p:nvPr/>
          </p:nvSpPr>
          <p:spPr bwMode="auto">
            <a:xfrm>
              <a:off x="1873" y="2463"/>
              <a:ext cx="662" cy="313"/>
            </a:xfrm>
            <a:custGeom>
              <a:avLst/>
              <a:gdLst>
                <a:gd name="T0" fmla="*/ 662 w 662"/>
                <a:gd name="T1" fmla="*/ 46 h 313"/>
                <a:gd name="T2" fmla="*/ 614 w 662"/>
                <a:gd name="T3" fmla="*/ 0 h 313"/>
                <a:gd name="T4" fmla="*/ 0 w 662"/>
                <a:gd name="T5" fmla="*/ 265 h 313"/>
                <a:gd name="T6" fmla="*/ 40 w 662"/>
                <a:gd name="T7" fmla="*/ 313 h 313"/>
                <a:gd name="T8" fmla="*/ 662 w 662"/>
                <a:gd name="T9" fmla="*/ 46 h 313"/>
              </a:gdLst>
              <a:ahLst/>
              <a:cxnLst>
                <a:cxn ang="0">
                  <a:pos x="T0" y="T1"/>
                </a:cxn>
                <a:cxn ang="0">
                  <a:pos x="T2" y="T3"/>
                </a:cxn>
                <a:cxn ang="0">
                  <a:pos x="T4" y="T5"/>
                </a:cxn>
                <a:cxn ang="0">
                  <a:pos x="T6" y="T7"/>
                </a:cxn>
                <a:cxn ang="0">
                  <a:pos x="T8" y="T9"/>
                </a:cxn>
              </a:cxnLst>
              <a:rect l="0" t="0" r="r" b="b"/>
              <a:pathLst>
                <a:path w="662" h="313">
                  <a:moveTo>
                    <a:pt x="662" y="46"/>
                  </a:moveTo>
                  <a:lnTo>
                    <a:pt x="614" y="0"/>
                  </a:lnTo>
                  <a:lnTo>
                    <a:pt x="0" y="265"/>
                  </a:lnTo>
                  <a:lnTo>
                    <a:pt x="40" y="313"/>
                  </a:lnTo>
                  <a:lnTo>
                    <a:pt x="662" y="46"/>
                  </a:lnTo>
                  <a:close/>
                </a:path>
              </a:pathLst>
            </a:custGeom>
            <a:solidFill>
              <a:srgbClr val="D1B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0" name="Freeform 66"/>
            <p:cNvSpPr>
              <a:spLocks/>
            </p:cNvSpPr>
            <p:nvPr/>
          </p:nvSpPr>
          <p:spPr bwMode="auto">
            <a:xfrm>
              <a:off x="2951" y="2500"/>
              <a:ext cx="751" cy="372"/>
            </a:xfrm>
            <a:custGeom>
              <a:avLst/>
              <a:gdLst>
                <a:gd name="T0" fmla="*/ 42 w 751"/>
                <a:gd name="T1" fmla="*/ 65 h 372"/>
                <a:gd name="T2" fmla="*/ 77 w 751"/>
                <a:gd name="T3" fmla="*/ 6 h 372"/>
                <a:gd name="T4" fmla="*/ 76 w 751"/>
                <a:gd name="T5" fmla="*/ 4 h 372"/>
                <a:gd name="T6" fmla="*/ 33 w 751"/>
                <a:gd name="T7" fmla="*/ 0 h 372"/>
                <a:gd name="T8" fmla="*/ 0 w 751"/>
                <a:gd name="T9" fmla="*/ 70 h 372"/>
                <a:gd name="T10" fmla="*/ 718 w 751"/>
                <a:gd name="T11" fmla="*/ 372 h 372"/>
                <a:gd name="T12" fmla="*/ 751 w 751"/>
                <a:gd name="T13" fmla="*/ 366 h 372"/>
                <a:gd name="T14" fmla="*/ 42 w 751"/>
                <a:gd name="T15" fmla="*/ 65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1" h="372">
                  <a:moveTo>
                    <a:pt x="42" y="65"/>
                  </a:moveTo>
                  <a:lnTo>
                    <a:pt x="77" y="6"/>
                  </a:lnTo>
                  <a:lnTo>
                    <a:pt x="76" y="4"/>
                  </a:lnTo>
                  <a:lnTo>
                    <a:pt x="33" y="0"/>
                  </a:lnTo>
                  <a:lnTo>
                    <a:pt x="0" y="70"/>
                  </a:lnTo>
                  <a:lnTo>
                    <a:pt x="718" y="372"/>
                  </a:lnTo>
                  <a:lnTo>
                    <a:pt x="751" y="366"/>
                  </a:lnTo>
                  <a:lnTo>
                    <a:pt x="42" y="65"/>
                  </a:lnTo>
                  <a:close/>
                </a:path>
              </a:pathLst>
            </a:custGeom>
            <a:solidFill>
              <a:srgbClr val="9E8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1" name="Freeform 67"/>
            <p:cNvSpPr>
              <a:spLocks/>
            </p:cNvSpPr>
            <p:nvPr/>
          </p:nvSpPr>
          <p:spPr bwMode="auto">
            <a:xfrm>
              <a:off x="2993" y="2506"/>
              <a:ext cx="739" cy="360"/>
            </a:xfrm>
            <a:custGeom>
              <a:avLst/>
              <a:gdLst>
                <a:gd name="T0" fmla="*/ 709 w 739"/>
                <a:gd name="T1" fmla="*/ 360 h 360"/>
                <a:gd name="T2" fmla="*/ 739 w 739"/>
                <a:gd name="T3" fmla="*/ 296 h 360"/>
                <a:gd name="T4" fmla="*/ 35 w 739"/>
                <a:gd name="T5" fmla="*/ 0 h 360"/>
                <a:gd name="T6" fmla="*/ 0 w 739"/>
                <a:gd name="T7" fmla="*/ 59 h 360"/>
                <a:gd name="T8" fmla="*/ 709 w 739"/>
                <a:gd name="T9" fmla="*/ 360 h 360"/>
              </a:gdLst>
              <a:ahLst/>
              <a:cxnLst>
                <a:cxn ang="0">
                  <a:pos x="T0" y="T1"/>
                </a:cxn>
                <a:cxn ang="0">
                  <a:pos x="T2" y="T3"/>
                </a:cxn>
                <a:cxn ang="0">
                  <a:pos x="T4" y="T5"/>
                </a:cxn>
                <a:cxn ang="0">
                  <a:pos x="T6" y="T7"/>
                </a:cxn>
                <a:cxn ang="0">
                  <a:pos x="T8" y="T9"/>
                </a:cxn>
              </a:cxnLst>
              <a:rect l="0" t="0" r="r" b="b"/>
              <a:pathLst>
                <a:path w="739" h="360">
                  <a:moveTo>
                    <a:pt x="709" y="360"/>
                  </a:moveTo>
                  <a:lnTo>
                    <a:pt x="739" y="296"/>
                  </a:lnTo>
                  <a:lnTo>
                    <a:pt x="35" y="0"/>
                  </a:lnTo>
                  <a:lnTo>
                    <a:pt x="0" y="59"/>
                  </a:lnTo>
                  <a:lnTo>
                    <a:pt x="709" y="360"/>
                  </a:lnTo>
                  <a:close/>
                </a:path>
              </a:pathLst>
            </a:custGeom>
            <a:solidFill>
              <a:srgbClr val="D1B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2" name="Freeform 68"/>
            <p:cNvSpPr>
              <a:spLocks/>
            </p:cNvSpPr>
            <p:nvPr/>
          </p:nvSpPr>
          <p:spPr bwMode="auto">
            <a:xfrm>
              <a:off x="1799" y="2416"/>
              <a:ext cx="832" cy="180"/>
            </a:xfrm>
            <a:custGeom>
              <a:avLst/>
              <a:gdLst>
                <a:gd name="T0" fmla="*/ 791 w 832"/>
                <a:gd name="T1" fmla="*/ 84 h 180"/>
                <a:gd name="T2" fmla="*/ 791 w 832"/>
                <a:gd name="T3" fmla="*/ 0 h 180"/>
                <a:gd name="T4" fmla="*/ 793 w 832"/>
                <a:gd name="T5" fmla="*/ 0 h 180"/>
                <a:gd name="T6" fmla="*/ 832 w 832"/>
                <a:gd name="T7" fmla="*/ 9 h 180"/>
                <a:gd name="T8" fmla="*/ 824 w 832"/>
                <a:gd name="T9" fmla="*/ 104 h 180"/>
                <a:gd name="T10" fmla="*/ 0 w 832"/>
                <a:gd name="T11" fmla="*/ 180 h 180"/>
                <a:gd name="T12" fmla="*/ 2 w 832"/>
                <a:gd name="T13" fmla="*/ 165 h 180"/>
                <a:gd name="T14" fmla="*/ 791 w 832"/>
                <a:gd name="T15" fmla="*/ 84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180">
                  <a:moveTo>
                    <a:pt x="791" y="84"/>
                  </a:moveTo>
                  <a:lnTo>
                    <a:pt x="791" y="0"/>
                  </a:lnTo>
                  <a:lnTo>
                    <a:pt x="793" y="0"/>
                  </a:lnTo>
                  <a:lnTo>
                    <a:pt x="832" y="9"/>
                  </a:lnTo>
                  <a:lnTo>
                    <a:pt x="824" y="104"/>
                  </a:lnTo>
                  <a:lnTo>
                    <a:pt x="0" y="180"/>
                  </a:lnTo>
                  <a:lnTo>
                    <a:pt x="2" y="165"/>
                  </a:lnTo>
                  <a:lnTo>
                    <a:pt x="791" y="84"/>
                  </a:lnTo>
                  <a:close/>
                </a:path>
              </a:pathLst>
            </a:custGeom>
            <a:solidFill>
              <a:srgbClr val="9E8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3" name="Freeform 69"/>
            <p:cNvSpPr>
              <a:spLocks/>
            </p:cNvSpPr>
            <p:nvPr/>
          </p:nvSpPr>
          <p:spPr bwMode="auto">
            <a:xfrm>
              <a:off x="1801" y="2416"/>
              <a:ext cx="789" cy="165"/>
            </a:xfrm>
            <a:custGeom>
              <a:avLst/>
              <a:gdLst>
                <a:gd name="T0" fmla="*/ 0 w 789"/>
                <a:gd name="T1" fmla="*/ 165 h 165"/>
                <a:gd name="T2" fmla="*/ 3 w 789"/>
                <a:gd name="T3" fmla="*/ 110 h 165"/>
                <a:gd name="T4" fmla="*/ 789 w 789"/>
                <a:gd name="T5" fmla="*/ 0 h 165"/>
                <a:gd name="T6" fmla="*/ 789 w 789"/>
                <a:gd name="T7" fmla="*/ 84 h 165"/>
                <a:gd name="T8" fmla="*/ 0 w 789"/>
                <a:gd name="T9" fmla="*/ 165 h 165"/>
              </a:gdLst>
              <a:ahLst/>
              <a:cxnLst>
                <a:cxn ang="0">
                  <a:pos x="T0" y="T1"/>
                </a:cxn>
                <a:cxn ang="0">
                  <a:pos x="T2" y="T3"/>
                </a:cxn>
                <a:cxn ang="0">
                  <a:pos x="T4" y="T5"/>
                </a:cxn>
                <a:cxn ang="0">
                  <a:pos x="T6" y="T7"/>
                </a:cxn>
                <a:cxn ang="0">
                  <a:pos x="T8" y="T9"/>
                </a:cxn>
              </a:cxnLst>
              <a:rect l="0" t="0" r="r" b="b"/>
              <a:pathLst>
                <a:path w="789" h="165">
                  <a:moveTo>
                    <a:pt x="0" y="165"/>
                  </a:moveTo>
                  <a:lnTo>
                    <a:pt x="3" y="110"/>
                  </a:lnTo>
                  <a:lnTo>
                    <a:pt x="789" y="0"/>
                  </a:lnTo>
                  <a:lnTo>
                    <a:pt x="789" y="84"/>
                  </a:lnTo>
                  <a:lnTo>
                    <a:pt x="0" y="165"/>
                  </a:lnTo>
                  <a:close/>
                </a:path>
              </a:pathLst>
            </a:custGeom>
            <a:solidFill>
              <a:srgbClr val="D1B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4" name="Freeform 70"/>
            <p:cNvSpPr>
              <a:spLocks/>
            </p:cNvSpPr>
            <p:nvPr/>
          </p:nvSpPr>
          <p:spPr bwMode="auto">
            <a:xfrm>
              <a:off x="2738" y="2476"/>
              <a:ext cx="844" cy="109"/>
            </a:xfrm>
            <a:custGeom>
              <a:avLst/>
              <a:gdLst>
                <a:gd name="T0" fmla="*/ 49 w 844"/>
                <a:gd name="T1" fmla="*/ 83 h 109"/>
                <a:gd name="T2" fmla="*/ 35 w 844"/>
                <a:gd name="T3" fmla="*/ 0 h 109"/>
                <a:gd name="T4" fmla="*/ 33 w 844"/>
                <a:gd name="T5" fmla="*/ 0 h 109"/>
                <a:gd name="T6" fmla="*/ 0 w 844"/>
                <a:gd name="T7" fmla="*/ 15 h 109"/>
                <a:gd name="T8" fmla="*/ 18 w 844"/>
                <a:gd name="T9" fmla="*/ 109 h 109"/>
                <a:gd name="T10" fmla="*/ 844 w 844"/>
                <a:gd name="T11" fmla="*/ 61 h 109"/>
                <a:gd name="T12" fmla="*/ 841 w 844"/>
                <a:gd name="T13" fmla="*/ 48 h 109"/>
                <a:gd name="T14" fmla="*/ 49 w 844"/>
                <a:gd name="T15" fmla="*/ 83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4" h="109">
                  <a:moveTo>
                    <a:pt x="49" y="83"/>
                  </a:moveTo>
                  <a:lnTo>
                    <a:pt x="35" y="0"/>
                  </a:lnTo>
                  <a:lnTo>
                    <a:pt x="33" y="0"/>
                  </a:lnTo>
                  <a:lnTo>
                    <a:pt x="0" y="15"/>
                  </a:lnTo>
                  <a:lnTo>
                    <a:pt x="18" y="109"/>
                  </a:lnTo>
                  <a:lnTo>
                    <a:pt x="844" y="61"/>
                  </a:lnTo>
                  <a:lnTo>
                    <a:pt x="841" y="48"/>
                  </a:lnTo>
                  <a:lnTo>
                    <a:pt x="49" y="83"/>
                  </a:lnTo>
                  <a:close/>
                </a:path>
              </a:pathLst>
            </a:custGeom>
            <a:solidFill>
              <a:srgbClr val="9E8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5" name="Freeform 71"/>
            <p:cNvSpPr>
              <a:spLocks/>
            </p:cNvSpPr>
            <p:nvPr/>
          </p:nvSpPr>
          <p:spPr bwMode="auto">
            <a:xfrm>
              <a:off x="2773" y="2471"/>
              <a:ext cx="806" cy="88"/>
            </a:xfrm>
            <a:custGeom>
              <a:avLst/>
              <a:gdLst>
                <a:gd name="T0" fmla="*/ 806 w 806"/>
                <a:gd name="T1" fmla="*/ 53 h 88"/>
                <a:gd name="T2" fmla="*/ 795 w 806"/>
                <a:gd name="T3" fmla="*/ 0 h 88"/>
                <a:gd name="T4" fmla="*/ 0 w 806"/>
                <a:gd name="T5" fmla="*/ 5 h 88"/>
                <a:gd name="T6" fmla="*/ 14 w 806"/>
                <a:gd name="T7" fmla="*/ 88 h 88"/>
                <a:gd name="T8" fmla="*/ 806 w 806"/>
                <a:gd name="T9" fmla="*/ 53 h 88"/>
              </a:gdLst>
              <a:ahLst/>
              <a:cxnLst>
                <a:cxn ang="0">
                  <a:pos x="T0" y="T1"/>
                </a:cxn>
                <a:cxn ang="0">
                  <a:pos x="T2" y="T3"/>
                </a:cxn>
                <a:cxn ang="0">
                  <a:pos x="T4" y="T5"/>
                </a:cxn>
                <a:cxn ang="0">
                  <a:pos x="T6" y="T7"/>
                </a:cxn>
                <a:cxn ang="0">
                  <a:pos x="T8" y="T9"/>
                </a:cxn>
              </a:cxnLst>
              <a:rect l="0" t="0" r="r" b="b"/>
              <a:pathLst>
                <a:path w="806" h="88">
                  <a:moveTo>
                    <a:pt x="806" y="53"/>
                  </a:moveTo>
                  <a:lnTo>
                    <a:pt x="795" y="0"/>
                  </a:lnTo>
                  <a:lnTo>
                    <a:pt x="0" y="5"/>
                  </a:lnTo>
                  <a:lnTo>
                    <a:pt x="14" y="88"/>
                  </a:lnTo>
                  <a:lnTo>
                    <a:pt x="806" y="53"/>
                  </a:lnTo>
                  <a:close/>
                </a:path>
              </a:pathLst>
            </a:custGeom>
            <a:solidFill>
              <a:srgbClr val="D1B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6" name="Freeform 72"/>
            <p:cNvSpPr>
              <a:spLocks/>
            </p:cNvSpPr>
            <p:nvPr/>
          </p:nvSpPr>
          <p:spPr bwMode="auto">
            <a:xfrm>
              <a:off x="3811" y="2454"/>
              <a:ext cx="758" cy="808"/>
            </a:xfrm>
            <a:custGeom>
              <a:avLst/>
              <a:gdLst>
                <a:gd name="T0" fmla="*/ 425 w 758"/>
                <a:gd name="T1" fmla="*/ 44 h 808"/>
                <a:gd name="T2" fmla="*/ 392 w 758"/>
                <a:gd name="T3" fmla="*/ 35 h 808"/>
                <a:gd name="T4" fmla="*/ 327 w 758"/>
                <a:gd name="T5" fmla="*/ 20 h 808"/>
                <a:gd name="T6" fmla="*/ 230 w 758"/>
                <a:gd name="T7" fmla="*/ 6 h 808"/>
                <a:gd name="T8" fmla="*/ 151 w 758"/>
                <a:gd name="T9" fmla="*/ 2 h 808"/>
                <a:gd name="T10" fmla="*/ 110 w 758"/>
                <a:gd name="T11" fmla="*/ 0 h 808"/>
                <a:gd name="T12" fmla="*/ 68 w 758"/>
                <a:gd name="T13" fmla="*/ 0 h 808"/>
                <a:gd name="T14" fmla="*/ 24 w 758"/>
                <a:gd name="T15" fmla="*/ 0 h 808"/>
                <a:gd name="T16" fmla="*/ 7 w 758"/>
                <a:gd name="T17" fmla="*/ 15 h 808"/>
                <a:gd name="T18" fmla="*/ 22 w 758"/>
                <a:gd name="T19" fmla="*/ 48 h 808"/>
                <a:gd name="T20" fmla="*/ 36 w 758"/>
                <a:gd name="T21" fmla="*/ 79 h 808"/>
                <a:gd name="T22" fmla="*/ 51 w 758"/>
                <a:gd name="T23" fmla="*/ 111 h 808"/>
                <a:gd name="T24" fmla="*/ 60 w 758"/>
                <a:gd name="T25" fmla="*/ 129 h 808"/>
                <a:gd name="T26" fmla="*/ 73 w 758"/>
                <a:gd name="T27" fmla="*/ 146 h 808"/>
                <a:gd name="T28" fmla="*/ 84 w 758"/>
                <a:gd name="T29" fmla="*/ 151 h 808"/>
                <a:gd name="T30" fmla="*/ 64 w 758"/>
                <a:gd name="T31" fmla="*/ 169 h 808"/>
                <a:gd name="T32" fmla="*/ 51 w 758"/>
                <a:gd name="T33" fmla="*/ 197 h 808"/>
                <a:gd name="T34" fmla="*/ 40 w 758"/>
                <a:gd name="T35" fmla="*/ 225 h 808"/>
                <a:gd name="T36" fmla="*/ 20 w 758"/>
                <a:gd name="T37" fmla="*/ 241 h 808"/>
                <a:gd name="T38" fmla="*/ 75 w 758"/>
                <a:gd name="T39" fmla="*/ 276 h 808"/>
                <a:gd name="T40" fmla="*/ 129 w 758"/>
                <a:gd name="T41" fmla="*/ 315 h 808"/>
                <a:gd name="T42" fmla="*/ 180 w 758"/>
                <a:gd name="T43" fmla="*/ 355 h 808"/>
                <a:gd name="T44" fmla="*/ 232 w 758"/>
                <a:gd name="T45" fmla="*/ 398 h 808"/>
                <a:gd name="T46" fmla="*/ 281 w 758"/>
                <a:gd name="T47" fmla="*/ 442 h 808"/>
                <a:gd name="T48" fmla="*/ 329 w 758"/>
                <a:gd name="T49" fmla="*/ 488 h 808"/>
                <a:gd name="T50" fmla="*/ 373 w 758"/>
                <a:gd name="T51" fmla="*/ 536 h 808"/>
                <a:gd name="T52" fmla="*/ 416 w 758"/>
                <a:gd name="T53" fmla="*/ 584 h 808"/>
                <a:gd name="T54" fmla="*/ 421 w 758"/>
                <a:gd name="T55" fmla="*/ 655 h 808"/>
                <a:gd name="T56" fmla="*/ 429 w 758"/>
                <a:gd name="T57" fmla="*/ 716 h 808"/>
                <a:gd name="T58" fmla="*/ 480 w 758"/>
                <a:gd name="T59" fmla="*/ 714 h 808"/>
                <a:gd name="T60" fmla="*/ 533 w 758"/>
                <a:gd name="T61" fmla="*/ 707 h 808"/>
                <a:gd name="T62" fmla="*/ 587 w 758"/>
                <a:gd name="T63" fmla="*/ 696 h 808"/>
                <a:gd name="T64" fmla="*/ 637 w 758"/>
                <a:gd name="T65" fmla="*/ 687 h 808"/>
                <a:gd name="T66" fmla="*/ 683 w 758"/>
                <a:gd name="T67" fmla="*/ 688 h 808"/>
                <a:gd name="T68" fmla="*/ 719 w 758"/>
                <a:gd name="T69" fmla="*/ 707 h 808"/>
                <a:gd name="T70" fmla="*/ 745 w 758"/>
                <a:gd name="T71" fmla="*/ 744 h 808"/>
                <a:gd name="T72" fmla="*/ 758 w 758"/>
                <a:gd name="T73" fmla="*/ 808 h 808"/>
                <a:gd name="T74" fmla="*/ 429 w 758"/>
                <a:gd name="T75" fmla="*/ 46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8" h="808">
                  <a:moveTo>
                    <a:pt x="429" y="46"/>
                  </a:moveTo>
                  <a:lnTo>
                    <a:pt x="425" y="44"/>
                  </a:lnTo>
                  <a:lnTo>
                    <a:pt x="412" y="41"/>
                  </a:lnTo>
                  <a:lnTo>
                    <a:pt x="392" y="35"/>
                  </a:lnTo>
                  <a:lnTo>
                    <a:pt x="364" y="28"/>
                  </a:lnTo>
                  <a:lnTo>
                    <a:pt x="327" y="20"/>
                  </a:lnTo>
                  <a:lnTo>
                    <a:pt x="283" y="13"/>
                  </a:lnTo>
                  <a:lnTo>
                    <a:pt x="230" y="6"/>
                  </a:lnTo>
                  <a:lnTo>
                    <a:pt x="169" y="2"/>
                  </a:lnTo>
                  <a:lnTo>
                    <a:pt x="151" y="2"/>
                  </a:lnTo>
                  <a:lnTo>
                    <a:pt x="130" y="0"/>
                  </a:lnTo>
                  <a:lnTo>
                    <a:pt x="110" y="0"/>
                  </a:lnTo>
                  <a:lnTo>
                    <a:pt x="90" y="0"/>
                  </a:lnTo>
                  <a:lnTo>
                    <a:pt x="68" y="0"/>
                  </a:lnTo>
                  <a:lnTo>
                    <a:pt x="46" y="0"/>
                  </a:lnTo>
                  <a:lnTo>
                    <a:pt x="24" y="0"/>
                  </a:lnTo>
                  <a:lnTo>
                    <a:pt x="0" y="0"/>
                  </a:lnTo>
                  <a:lnTo>
                    <a:pt x="7" y="15"/>
                  </a:lnTo>
                  <a:lnTo>
                    <a:pt x="14" y="31"/>
                  </a:lnTo>
                  <a:lnTo>
                    <a:pt x="22" y="48"/>
                  </a:lnTo>
                  <a:lnTo>
                    <a:pt x="29" y="63"/>
                  </a:lnTo>
                  <a:lnTo>
                    <a:pt x="36" y="79"/>
                  </a:lnTo>
                  <a:lnTo>
                    <a:pt x="44" y="96"/>
                  </a:lnTo>
                  <a:lnTo>
                    <a:pt x="51" y="111"/>
                  </a:lnTo>
                  <a:lnTo>
                    <a:pt x="59" y="125"/>
                  </a:lnTo>
                  <a:lnTo>
                    <a:pt x="60" y="129"/>
                  </a:lnTo>
                  <a:lnTo>
                    <a:pt x="66" y="138"/>
                  </a:lnTo>
                  <a:lnTo>
                    <a:pt x="73" y="146"/>
                  </a:lnTo>
                  <a:lnTo>
                    <a:pt x="84" y="151"/>
                  </a:lnTo>
                  <a:lnTo>
                    <a:pt x="84" y="151"/>
                  </a:lnTo>
                  <a:lnTo>
                    <a:pt x="73" y="158"/>
                  </a:lnTo>
                  <a:lnTo>
                    <a:pt x="64" y="169"/>
                  </a:lnTo>
                  <a:lnTo>
                    <a:pt x="57" y="182"/>
                  </a:lnTo>
                  <a:lnTo>
                    <a:pt x="51" y="197"/>
                  </a:lnTo>
                  <a:lnTo>
                    <a:pt x="46" y="212"/>
                  </a:lnTo>
                  <a:lnTo>
                    <a:pt x="40" y="225"/>
                  </a:lnTo>
                  <a:lnTo>
                    <a:pt x="31" y="234"/>
                  </a:lnTo>
                  <a:lnTo>
                    <a:pt x="20" y="241"/>
                  </a:lnTo>
                  <a:lnTo>
                    <a:pt x="48" y="260"/>
                  </a:lnTo>
                  <a:lnTo>
                    <a:pt x="75" y="276"/>
                  </a:lnTo>
                  <a:lnTo>
                    <a:pt x="101" y="296"/>
                  </a:lnTo>
                  <a:lnTo>
                    <a:pt x="129" y="315"/>
                  </a:lnTo>
                  <a:lnTo>
                    <a:pt x="154" y="335"/>
                  </a:lnTo>
                  <a:lnTo>
                    <a:pt x="180" y="355"/>
                  </a:lnTo>
                  <a:lnTo>
                    <a:pt x="208" y="376"/>
                  </a:lnTo>
                  <a:lnTo>
                    <a:pt x="232" y="398"/>
                  </a:lnTo>
                  <a:lnTo>
                    <a:pt x="257" y="420"/>
                  </a:lnTo>
                  <a:lnTo>
                    <a:pt x="281" y="442"/>
                  </a:lnTo>
                  <a:lnTo>
                    <a:pt x="305" y="464"/>
                  </a:lnTo>
                  <a:lnTo>
                    <a:pt x="329" y="488"/>
                  </a:lnTo>
                  <a:lnTo>
                    <a:pt x="351" y="512"/>
                  </a:lnTo>
                  <a:lnTo>
                    <a:pt x="373" y="536"/>
                  </a:lnTo>
                  <a:lnTo>
                    <a:pt x="395" y="560"/>
                  </a:lnTo>
                  <a:lnTo>
                    <a:pt x="416" y="584"/>
                  </a:lnTo>
                  <a:lnTo>
                    <a:pt x="425" y="613"/>
                  </a:lnTo>
                  <a:lnTo>
                    <a:pt x="421" y="655"/>
                  </a:lnTo>
                  <a:lnTo>
                    <a:pt x="419" y="694"/>
                  </a:lnTo>
                  <a:lnTo>
                    <a:pt x="429" y="716"/>
                  </a:lnTo>
                  <a:lnTo>
                    <a:pt x="454" y="716"/>
                  </a:lnTo>
                  <a:lnTo>
                    <a:pt x="480" y="714"/>
                  </a:lnTo>
                  <a:lnTo>
                    <a:pt x="506" y="711"/>
                  </a:lnTo>
                  <a:lnTo>
                    <a:pt x="533" y="707"/>
                  </a:lnTo>
                  <a:lnTo>
                    <a:pt x="559" y="701"/>
                  </a:lnTo>
                  <a:lnTo>
                    <a:pt x="587" y="696"/>
                  </a:lnTo>
                  <a:lnTo>
                    <a:pt x="613" y="690"/>
                  </a:lnTo>
                  <a:lnTo>
                    <a:pt x="637" y="687"/>
                  </a:lnTo>
                  <a:lnTo>
                    <a:pt x="660" y="687"/>
                  </a:lnTo>
                  <a:lnTo>
                    <a:pt x="683" y="688"/>
                  </a:lnTo>
                  <a:lnTo>
                    <a:pt x="701" y="696"/>
                  </a:lnTo>
                  <a:lnTo>
                    <a:pt x="719" y="707"/>
                  </a:lnTo>
                  <a:lnTo>
                    <a:pt x="734" y="722"/>
                  </a:lnTo>
                  <a:lnTo>
                    <a:pt x="745" y="744"/>
                  </a:lnTo>
                  <a:lnTo>
                    <a:pt x="752" y="773"/>
                  </a:lnTo>
                  <a:lnTo>
                    <a:pt x="758" y="808"/>
                  </a:lnTo>
                  <a:lnTo>
                    <a:pt x="758" y="52"/>
                  </a:lnTo>
                  <a:lnTo>
                    <a:pt x="429" y="46"/>
                  </a:lnTo>
                  <a:close/>
                </a:path>
              </a:pathLst>
            </a:custGeom>
            <a:solidFill>
              <a:srgbClr val="A070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7" name="Freeform 73"/>
            <p:cNvSpPr>
              <a:spLocks/>
            </p:cNvSpPr>
            <p:nvPr/>
          </p:nvSpPr>
          <p:spPr bwMode="auto">
            <a:xfrm>
              <a:off x="3277" y="2454"/>
              <a:ext cx="1292" cy="1454"/>
            </a:xfrm>
            <a:custGeom>
              <a:avLst/>
              <a:gdLst>
                <a:gd name="T0" fmla="*/ 953 w 1292"/>
                <a:gd name="T1" fmla="*/ 694 h 1454"/>
                <a:gd name="T2" fmla="*/ 959 w 1292"/>
                <a:gd name="T3" fmla="*/ 613 h 1454"/>
                <a:gd name="T4" fmla="*/ 929 w 1292"/>
                <a:gd name="T5" fmla="*/ 560 h 1454"/>
                <a:gd name="T6" fmla="*/ 885 w 1292"/>
                <a:gd name="T7" fmla="*/ 512 h 1454"/>
                <a:gd name="T8" fmla="*/ 839 w 1292"/>
                <a:gd name="T9" fmla="*/ 464 h 1454"/>
                <a:gd name="T10" fmla="*/ 791 w 1292"/>
                <a:gd name="T11" fmla="*/ 420 h 1454"/>
                <a:gd name="T12" fmla="*/ 742 w 1292"/>
                <a:gd name="T13" fmla="*/ 376 h 1454"/>
                <a:gd name="T14" fmla="*/ 688 w 1292"/>
                <a:gd name="T15" fmla="*/ 335 h 1454"/>
                <a:gd name="T16" fmla="*/ 635 w 1292"/>
                <a:gd name="T17" fmla="*/ 296 h 1454"/>
                <a:gd name="T18" fmla="*/ 582 w 1292"/>
                <a:gd name="T19" fmla="*/ 260 h 1454"/>
                <a:gd name="T20" fmla="*/ 565 w 1292"/>
                <a:gd name="T21" fmla="*/ 234 h 1454"/>
                <a:gd name="T22" fmla="*/ 580 w 1292"/>
                <a:gd name="T23" fmla="*/ 212 h 1454"/>
                <a:gd name="T24" fmla="*/ 591 w 1292"/>
                <a:gd name="T25" fmla="*/ 182 h 1454"/>
                <a:gd name="T26" fmla="*/ 607 w 1292"/>
                <a:gd name="T27" fmla="*/ 158 h 1454"/>
                <a:gd name="T28" fmla="*/ 607 w 1292"/>
                <a:gd name="T29" fmla="*/ 146 h 1454"/>
                <a:gd name="T30" fmla="*/ 594 w 1292"/>
                <a:gd name="T31" fmla="*/ 129 h 1454"/>
                <a:gd name="T32" fmla="*/ 585 w 1292"/>
                <a:gd name="T33" fmla="*/ 111 h 1454"/>
                <a:gd name="T34" fmla="*/ 570 w 1292"/>
                <a:gd name="T35" fmla="*/ 79 h 1454"/>
                <a:gd name="T36" fmla="*/ 556 w 1292"/>
                <a:gd name="T37" fmla="*/ 48 h 1454"/>
                <a:gd name="T38" fmla="*/ 541 w 1292"/>
                <a:gd name="T39" fmla="*/ 15 h 1454"/>
                <a:gd name="T40" fmla="*/ 501 w 1292"/>
                <a:gd name="T41" fmla="*/ 0 h 1454"/>
                <a:gd name="T42" fmla="*/ 432 w 1292"/>
                <a:gd name="T43" fmla="*/ 2 h 1454"/>
                <a:gd name="T44" fmla="*/ 364 w 1292"/>
                <a:gd name="T45" fmla="*/ 4 h 1454"/>
                <a:gd name="T46" fmla="*/ 296 w 1292"/>
                <a:gd name="T47" fmla="*/ 6 h 1454"/>
                <a:gd name="T48" fmla="*/ 232 w 1292"/>
                <a:gd name="T49" fmla="*/ 8 h 1454"/>
                <a:gd name="T50" fmla="*/ 171 w 1292"/>
                <a:gd name="T51" fmla="*/ 9 h 1454"/>
                <a:gd name="T52" fmla="*/ 118 w 1292"/>
                <a:gd name="T53" fmla="*/ 11 h 1454"/>
                <a:gd name="T54" fmla="*/ 72 w 1292"/>
                <a:gd name="T55" fmla="*/ 11 h 1454"/>
                <a:gd name="T56" fmla="*/ 0 w 1292"/>
                <a:gd name="T57" fmla="*/ 72 h 1454"/>
                <a:gd name="T58" fmla="*/ 88 w 1292"/>
                <a:gd name="T59" fmla="*/ 212 h 1454"/>
                <a:gd name="T60" fmla="*/ 342 w 1292"/>
                <a:gd name="T61" fmla="*/ 342 h 1454"/>
                <a:gd name="T62" fmla="*/ 362 w 1292"/>
                <a:gd name="T63" fmla="*/ 365 h 1454"/>
                <a:gd name="T64" fmla="*/ 405 w 1292"/>
                <a:gd name="T65" fmla="*/ 420 h 1454"/>
                <a:gd name="T66" fmla="*/ 451 w 1292"/>
                <a:gd name="T67" fmla="*/ 486 h 1454"/>
                <a:gd name="T68" fmla="*/ 475 w 1292"/>
                <a:gd name="T69" fmla="*/ 545 h 1454"/>
                <a:gd name="T70" fmla="*/ 477 w 1292"/>
                <a:gd name="T71" fmla="*/ 582 h 1454"/>
                <a:gd name="T72" fmla="*/ 477 w 1292"/>
                <a:gd name="T73" fmla="*/ 611 h 1454"/>
                <a:gd name="T74" fmla="*/ 488 w 1292"/>
                <a:gd name="T75" fmla="*/ 642 h 1454"/>
                <a:gd name="T76" fmla="*/ 523 w 1292"/>
                <a:gd name="T77" fmla="*/ 685 h 1454"/>
                <a:gd name="T78" fmla="*/ 578 w 1292"/>
                <a:gd name="T79" fmla="*/ 731 h 1454"/>
                <a:gd name="T80" fmla="*/ 633 w 1292"/>
                <a:gd name="T81" fmla="*/ 764 h 1454"/>
                <a:gd name="T82" fmla="*/ 674 w 1292"/>
                <a:gd name="T83" fmla="*/ 782 h 1454"/>
                <a:gd name="T84" fmla="*/ 690 w 1292"/>
                <a:gd name="T85" fmla="*/ 790 h 1454"/>
                <a:gd name="T86" fmla="*/ 826 w 1292"/>
                <a:gd name="T87" fmla="*/ 996 h 1454"/>
                <a:gd name="T88" fmla="*/ 1036 w 1292"/>
                <a:gd name="T89" fmla="*/ 1303 h 1454"/>
                <a:gd name="T90" fmla="*/ 1292 w 1292"/>
                <a:gd name="T91" fmla="*/ 1454 h 1454"/>
                <a:gd name="T92" fmla="*/ 1286 w 1292"/>
                <a:gd name="T93" fmla="*/ 773 h 1454"/>
                <a:gd name="T94" fmla="*/ 1268 w 1292"/>
                <a:gd name="T95" fmla="*/ 722 h 1454"/>
                <a:gd name="T96" fmla="*/ 1235 w 1292"/>
                <a:gd name="T97" fmla="*/ 696 h 1454"/>
                <a:gd name="T98" fmla="*/ 1194 w 1292"/>
                <a:gd name="T99" fmla="*/ 687 h 1454"/>
                <a:gd name="T100" fmla="*/ 1147 w 1292"/>
                <a:gd name="T101" fmla="*/ 690 h 1454"/>
                <a:gd name="T102" fmla="*/ 1093 w 1292"/>
                <a:gd name="T103" fmla="*/ 701 h 1454"/>
                <a:gd name="T104" fmla="*/ 1040 w 1292"/>
                <a:gd name="T105" fmla="*/ 711 h 1454"/>
                <a:gd name="T106" fmla="*/ 988 w 1292"/>
                <a:gd name="T107" fmla="*/ 716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2" h="1454">
                  <a:moveTo>
                    <a:pt x="963" y="716"/>
                  </a:moveTo>
                  <a:lnTo>
                    <a:pt x="953" y="694"/>
                  </a:lnTo>
                  <a:lnTo>
                    <a:pt x="955" y="655"/>
                  </a:lnTo>
                  <a:lnTo>
                    <a:pt x="959" y="613"/>
                  </a:lnTo>
                  <a:lnTo>
                    <a:pt x="950" y="584"/>
                  </a:lnTo>
                  <a:lnTo>
                    <a:pt x="929" y="560"/>
                  </a:lnTo>
                  <a:lnTo>
                    <a:pt x="907" y="536"/>
                  </a:lnTo>
                  <a:lnTo>
                    <a:pt x="885" y="512"/>
                  </a:lnTo>
                  <a:lnTo>
                    <a:pt x="863" y="488"/>
                  </a:lnTo>
                  <a:lnTo>
                    <a:pt x="839" y="464"/>
                  </a:lnTo>
                  <a:lnTo>
                    <a:pt x="815" y="442"/>
                  </a:lnTo>
                  <a:lnTo>
                    <a:pt x="791" y="420"/>
                  </a:lnTo>
                  <a:lnTo>
                    <a:pt x="766" y="398"/>
                  </a:lnTo>
                  <a:lnTo>
                    <a:pt x="742" y="376"/>
                  </a:lnTo>
                  <a:lnTo>
                    <a:pt x="714" y="355"/>
                  </a:lnTo>
                  <a:lnTo>
                    <a:pt x="688" y="335"/>
                  </a:lnTo>
                  <a:lnTo>
                    <a:pt x="663" y="315"/>
                  </a:lnTo>
                  <a:lnTo>
                    <a:pt x="635" y="296"/>
                  </a:lnTo>
                  <a:lnTo>
                    <a:pt x="609" y="276"/>
                  </a:lnTo>
                  <a:lnTo>
                    <a:pt x="582" y="260"/>
                  </a:lnTo>
                  <a:lnTo>
                    <a:pt x="554" y="241"/>
                  </a:lnTo>
                  <a:lnTo>
                    <a:pt x="565" y="234"/>
                  </a:lnTo>
                  <a:lnTo>
                    <a:pt x="574" y="225"/>
                  </a:lnTo>
                  <a:lnTo>
                    <a:pt x="580" y="212"/>
                  </a:lnTo>
                  <a:lnTo>
                    <a:pt x="585" y="197"/>
                  </a:lnTo>
                  <a:lnTo>
                    <a:pt x="591" y="182"/>
                  </a:lnTo>
                  <a:lnTo>
                    <a:pt x="598" y="169"/>
                  </a:lnTo>
                  <a:lnTo>
                    <a:pt x="607" y="158"/>
                  </a:lnTo>
                  <a:lnTo>
                    <a:pt x="618" y="151"/>
                  </a:lnTo>
                  <a:lnTo>
                    <a:pt x="607" y="146"/>
                  </a:lnTo>
                  <a:lnTo>
                    <a:pt x="600" y="138"/>
                  </a:lnTo>
                  <a:lnTo>
                    <a:pt x="594" y="129"/>
                  </a:lnTo>
                  <a:lnTo>
                    <a:pt x="593" y="125"/>
                  </a:lnTo>
                  <a:lnTo>
                    <a:pt x="585" y="111"/>
                  </a:lnTo>
                  <a:lnTo>
                    <a:pt x="578" y="96"/>
                  </a:lnTo>
                  <a:lnTo>
                    <a:pt x="570" y="79"/>
                  </a:lnTo>
                  <a:lnTo>
                    <a:pt x="563" y="63"/>
                  </a:lnTo>
                  <a:lnTo>
                    <a:pt x="556" y="48"/>
                  </a:lnTo>
                  <a:lnTo>
                    <a:pt x="548" y="31"/>
                  </a:lnTo>
                  <a:lnTo>
                    <a:pt x="541" y="15"/>
                  </a:lnTo>
                  <a:lnTo>
                    <a:pt x="534" y="0"/>
                  </a:lnTo>
                  <a:lnTo>
                    <a:pt x="501" y="0"/>
                  </a:lnTo>
                  <a:lnTo>
                    <a:pt x="467" y="2"/>
                  </a:lnTo>
                  <a:lnTo>
                    <a:pt x="432" y="2"/>
                  </a:lnTo>
                  <a:lnTo>
                    <a:pt x="397" y="2"/>
                  </a:lnTo>
                  <a:lnTo>
                    <a:pt x="364" y="4"/>
                  </a:lnTo>
                  <a:lnTo>
                    <a:pt x="329" y="4"/>
                  </a:lnTo>
                  <a:lnTo>
                    <a:pt x="296" y="6"/>
                  </a:lnTo>
                  <a:lnTo>
                    <a:pt x="263" y="6"/>
                  </a:lnTo>
                  <a:lnTo>
                    <a:pt x="232" y="8"/>
                  </a:lnTo>
                  <a:lnTo>
                    <a:pt x="201" y="8"/>
                  </a:lnTo>
                  <a:lnTo>
                    <a:pt x="171" y="9"/>
                  </a:lnTo>
                  <a:lnTo>
                    <a:pt x="143" y="9"/>
                  </a:lnTo>
                  <a:lnTo>
                    <a:pt x="118" y="11"/>
                  </a:lnTo>
                  <a:lnTo>
                    <a:pt x="94" y="11"/>
                  </a:lnTo>
                  <a:lnTo>
                    <a:pt x="72" y="11"/>
                  </a:lnTo>
                  <a:lnTo>
                    <a:pt x="53" y="11"/>
                  </a:lnTo>
                  <a:lnTo>
                    <a:pt x="0" y="72"/>
                  </a:lnTo>
                  <a:lnTo>
                    <a:pt x="88" y="107"/>
                  </a:lnTo>
                  <a:lnTo>
                    <a:pt x="88" y="212"/>
                  </a:lnTo>
                  <a:lnTo>
                    <a:pt x="167" y="263"/>
                  </a:lnTo>
                  <a:lnTo>
                    <a:pt x="342" y="342"/>
                  </a:lnTo>
                  <a:lnTo>
                    <a:pt x="348" y="348"/>
                  </a:lnTo>
                  <a:lnTo>
                    <a:pt x="362" y="365"/>
                  </a:lnTo>
                  <a:lnTo>
                    <a:pt x="381" y="390"/>
                  </a:lnTo>
                  <a:lnTo>
                    <a:pt x="405" y="420"/>
                  </a:lnTo>
                  <a:lnTo>
                    <a:pt x="429" y="453"/>
                  </a:lnTo>
                  <a:lnTo>
                    <a:pt x="451" y="486"/>
                  </a:lnTo>
                  <a:lnTo>
                    <a:pt x="466" y="519"/>
                  </a:lnTo>
                  <a:lnTo>
                    <a:pt x="475" y="545"/>
                  </a:lnTo>
                  <a:lnTo>
                    <a:pt x="477" y="565"/>
                  </a:lnTo>
                  <a:lnTo>
                    <a:pt x="477" y="582"/>
                  </a:lnTo>
                  <a:lnTo>
                    <a:pt x="475" y="598"/>
                  </a:lnTo>
                  <a:lnTo>
                    <a:pt x="477" y="611"/>
                  </a:lnTo>
                  <a:lnTo>
                    <a:pt x="478" y="626"/>
                  </a:lnTo>
                  <a:lnTo>
                    <a:pt x="488" y="642"/>
                  </a:lnTo>
                  <a:lnTo>
                    <a:pt x="501" y="661"/>
                  </a:lnTo>
                  <a:lnTo>
                    <a:pt x="523" y="685"/>
                  </a:lnTo>
                  <a:lnTo>
                    <a:pt x="550" y="709"/>
                  </a:lnTo>
                  <a:lnTo>
                    <a:pt x="578" y="731"/>
                  </a:lnTo>
                  <a:lnTo>
                    <a:pt x="605" y="749"/>
                  </a:lnTo>
                  <a:lnTo>
                    <a:pt x="633" y="764"/>
                  </a:lnTo>
                  <a:lnTo>
                    <a:pt x="655" y="775"/>
                  </a:lnTo>
                  <a:lnTo>
                    <a:pt x="674" y="782"/>
                  </a:lnTo>
                  <a:lnTo>
                    <a:pt x="686" y="788"/>
                  </a:lnTo>
                  <a:lnTo>
                    <a:pt x="690" y="790"/>
                  </a:lnTo>
                  <a:lnTo>
                    <a:pt x="712" y="918"/>
                  </a:lnTo>
                  <a:lnTo>
                    <a:pt x="826" y="996"/>
                  </a:lnTo>
                  <a:lnTo>
                    <a:pt x="992" y="1182"/>
                  </a:lnTo>
                  <a:lnTo>
                    <a:pt x="1036" y="1303"/>
                  </a:lnTo>
                  <a:lnTo>
                    <a:pt x="1036" y="1454"/>
                  </a:lnTo>
                  <a:lnTo>
                    <a:pt x="1292" y="1454"/>
                  </a:lnTo>
                  <a:lnTo>
                    <a:pt x="1292" y="808"/>
                  </a:lnTo>
                  <a:lnTo>
                    <a:pt x="1286" y="773"/>
                  </a:lnTo>
                  <a:lnTo>
                    <a:pt x="1279" y="744"/>
                  </a:lnTo>
                  <a:lnTo>
                    <a:pt x="1268" y="722"/>
                  </a:lnTo>
                  <a:lnTo>
                    <a:pt x="1253" y="707"/>
                  </a:lnTo>
                  <a:lnTo>
                    <a:pt x="1235" y="696"/>
                  </a:lnTo>
                  <a:lnTo>
                    <a:pt x="1217" y="688"/>
                  </a:lnTo>
                  <a:lnTo>
                    <a:pt x="1194" y="687"/>
                  </a:lnTo>
                  <a:lnTo>
                    <a:pt x="1171" y="687"/>
                  </a:lnTo>
                  <a:lnTo>
                    <a:pt x="1147" y="690"/>
                  </a:lnTo>
                  <a:lnTo>
                    <a:pt x="1121" y="696"/>
                  </a:lnTo>
                  <a:lnTo>
                    <a:pt x="1093" y="701"/>
                  </a:lnTo>
                  <a:lnTo>
                    <a:pt x="1067" y="707"/>
                  </a:lnTo>
                  <a:lnTo>
                    <a:pt x="1040" y="711"/>
                  </a:lnTo>
                  <a:lnTo>
                    <a:pt x="1014" y="714"/>
                  </a:lnTo>
                  <a:lnTo>
                    <a:pt x="988" y="716"/>
                  </a:lnTo>
                  <a:lnTo>
                    <a:pt x="963" y="716"/>
                  </a:lnTo>
                  <a:close/>
                </a:path>
              </a:pathLst>
            </a:custGeom>
            <a:solidFill>
              <a:srgbClr val="8756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8" name="Freeform 74"/>
            <p:cNvSpPr>
              <a:spLocks/>
            </p:cNvSpPr>
            <p:nvPr/>
          </p:nvSpPr>
          <p:spPr bwMode="auto">
            <a:xfrm>
              <a:off x="943" y="2522"/>
              <a:ext cx="887" cy="1035"/>
            </a:xfrm>
            <a:custGeom>
              <a:avLst/>
              <a:gdLst>
                <a:gd name="T0" fmla="*/ 171 w 887"/>
                <a:gd name="T1" fmla="*/ 817 h 1035"/>
                <a:gd name="T2" fmla="*/ 241 w 887"/>
                <a:gd name="T3" fmla="*/ 795 h 1035"/>
                <a:gd name="T4" fmla="*/ 329 w 887"/>
                <a:gd name="T5" fmla="*/ 790 h 1035"/>
                <a:gd name="T6" fmla="*/ 410 w 887"/>
                <a:gd name="T7" fmla="*/ 768 h 1035"/>
                <a:gd name="T8" fmla="*/ 468 w 887"/>
                <a:gd name="T9" fmla="*/ 679 h 1035"/>
                <a:gd name="T10" fmla="*/ 475 w 887"/>
                <a:gd name="T11" fmla="*/ 525 h 1035"/>
                <a:gd name="T12" fmla="*/ 486 w 887"/>
                <a:gd name="T13" fmla="*/ 431 h 1035"/>
                <a:gd name="T14" fmla="*/ 526 w 887"/>
                <a:gd name="T15" fmla="*/ 398 h 1035"/>
                <a:gd name="T16" fmla="*/ 593 w 887"/>
                <a:gd name="T17" fmla="*/ 370 h 1035"/>
                <a:gd name="T18" fmla="*/ 666 w 887"/>
                <a:gd name="T19" fmla="*/ 350 h 1035"/>
                <a:gd name="T20" fmla="*/ 690 w 887"/>
                <a:gd name="T21" fmla="*/ 330 h 1035"/>
                <a:gd name="T22" fmla="*/ 674 w 887"/>
                <a:gd name="T23" fmla="*/ 293 h 1035"/>
                <a:gd name="T24" fmla="*/ 659 w 887"/>
                <a:gd name="T25" fmla="*/ 260 h 1035"/>
                <a:gd name="T26" fmla="*/ 633 w 887"/>
                <a:gd name="T27" fmla="*/ 234 h 1035"/>
                <a:gd name="T28" fmla="*/ 642 w 887"/>
                <a:gd name="T29" fmla="*/ 208 h 1035"/>
                <a:gd name="T30" fmla="*/ 714 w 887"/>
                <a:gd name="T31" fmla="*/ 193 h 1035"/>
                <a:gd name="T32" fmla="*/ 786 w 887"/>
                <a:gd name="T33" fmla="*/ 193 h 1035"/>
                <a:gd name="T34" fmla="*/ 843 w 887"/>
                <a:gd name="T35" fmla="*/ 179 h 1035"/>
                <a:gd name="T36" fmla="*/ 876 w 887"/>
                <a:gd name="T37" fmla="*/ 127 h 1035"/>
                <a:gd name="T38" fmla="*/ 887 w 887"/>
                <a:gd name="T39" fmla="*/ 46 h 1035"/>
                <a:gd name="T40" fmla="*/ 867 w 887"/>
                <a:gd name="T41" fmla="*/ 2 h 1035"/>
                <a:gd name="T42" fmla="*/ 834 w 887"/>
                <a:gd name="T43" fmla="*/ 6 h 1035"/>
                <a:gd name="T44" fmla="*/ 801 w 887"/>
                <a:gd name="T45" fmla="*/ 8 h 1035"/>
                <a:gd name="T46" fmla="*/ 768 w 887"/>
                <a:gd name="T47" fmla="*/ 11 h 1035"/>
                <a:gd name="T48" fmla="*/ 731 w 887"/>
                <a:gd name="T49" fmla="*/ 15 h 1035"/>
                <a:gd name="T50" fmla="*/ 694 w 887"/>
                <a:gd name="T51" fmla="*/ 19 h 1035"/>
                <a:gd name="T52" fmla="*/ 653 w 887"/>
                <a:gd name="T53" fmla="*/ 22 h 1035"/>
                <a:gd name="T54" fmla="*/ 611 w 887"/>
                <a:gd name="T55" fmla="*/ 24 h 1035"/>
                <a:gd name="T56" fmla="*/ 528 w 887"/>
                <a:gd name="T57" fmla="*/ 30 h 1035"/>
                <a:gd name="T58" fmla="*/ 442 w 887"/>
                <a:gd name="T59" fmla="*/ 41 h 1035"/>
                <a:gd name="T60" fmla="*/ 392 w 887"/>
                <a:gd name="T61" fmla="*/ 50 h 1035"/>
                <a:gd name="T62" fmla="*/ 370 w 887"/>
                <a:gd name="T63" fmla="*/ 55 h 1035"/>
                <a:gd name="T64" fmla="*/ 0 w 887"/>
                <a:gd name="T65" fmla="*/ 127 h 1035"/>
                <a:gd name="T66" fmla="*/ 28 w 887"/>
                <a:gd name="T67" fmla="*/ 1020 h 1035"/>
                <a:gd name="T68" fmla="*/ 72 w 887"/>
                <a:gd name="T69" fmla="*/ 979 h 1035"/>
                <a:gd name="T70" fmla="*/ 107 w 887"/>
                <a:gd name="T71" fmla="*/ 928 h 1035"/>
                <a:gd name="T72" fmla="*/ 136 w 887"/>
                <a:gd name="T73" fmla="*/ 87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7" h="1035">
                  <a:moveTo>
                    <a:pt x="151" y="845"/>
                  </a:moveTo>
                  <a:lnTo>
                    <a:pt x="171" y="817"/>
                  </a:lnTo>
                  <a:lnTo>
                    <a:pt x="202" y="803"/>
                  </a:lnTo>
                  <a:lnTo>
                    <a:pt x="241" y="795"/>
                  </a:lnTo>
                  <a:lnTo>
                    <a:pt x="285" y="792"/>
                  </a:lnTo>
                  <a:lnTo>
                    <a:pt x="329" y="790"/>
                  </a:lnTo>
                  <a:lnTo>
                    <a:pt x="372" y="782"/>
                  </a:lnTo>
                  <a:lnTo>
                    <a:pt x="410" y="768"/>
                  </a:lnTo>
                  <a:lnTo>
                    <a:pt x="440" y="740"/>
                  </a:lnTo>
                  <a:lnTo>
                    <a:pt x="468" y="679"/>
                  </a:lnTo>
                  <a:lnTo>
                    <a:pt x="475" y="604"/>
                  </a:lnTo>
                  <a:lnTo>
                    <a:pt x="475" y="525"/>
                  </a:lnTo>
                  <a:lnTo>
                    <a:pt x="480" y="451"/>
                  </a:lnTo>
                  <a:lnTo>
                    <a:pt x="486" y="431"/>
                  </a:lnTo>
                  <a:lnTo>
                    <a:pt x="502" y="414"/>
                  </a:lnTo>
                  <a:lnTo>
                    <a:pt x="526" y="398"/>
                  </a:lnTo>
                  <a:lnTo>
                    <a:pt x="558" y="383"/>
                  </a:lnTo>
                  <a:lnTo>
                    <a:pt x="593" y="370"/>
                  </a:lnTo>
                  <a:lnTo>
                    <a:pt x="629" y="359"/>
                  </a:lnTo>
                  <a:lnTo>
                    <a:pt x="666" y="350"/>
                  </a:lnTo>
                  <a:lnTo>
                    <a:pt x="703" y="344"/>
                  </a:lnTo>
                  <a:lnTo>
                    <a:pt x="690" y="330"/>
                  </a:lnTo>
                  <a:lnTo>
                    <a:pt x="681" y="311"/>
                  </a:lnTo>
                  <a:lnTo>
                    <a:pt x="674" y="293"/>
                  </a:lnTo>
                  <a:lnTo>
                    <a:pt x="668" y="276"/>
                  </a:lnTo>
                  <a:lnTo>
                    <a:pt x="659" y="260"/>
                  </a:lnTo>
                  <a:lnTo>
                    <a:pt x="648" y="245"/>
                  </a:lnTo>
                  <a:lnTo>
                    <a:pt x="633" y="234"/>
                  </a:lnTo>
                  <a:lnTo>
                    <a:pt x="611" y="227"/>
                  </a:lnTo>
                  <a:lnTo>
                    <a:pt x="642" y="208"/>
                  </a:lnTo>
                  <a:lnTo>
                    <a:pt x="677" y="197"/>
                  </a:lnTo>
                  <a:lnTo>
                    <a:pt x="714" y="193"/>
                  </a:lnTo>
                  <a:lnTo>
                    <a:pt x="751" y="193"/>
                  </a:lnTo>
                  <a:lnTo>
                    <a:pt x="786" y="193"/>
                  </a:lnTo>
                  <a:lnTo>
                    <a:pt x="817" y="190"/>
                  </a:lnTo>
                  <a:lnTo>
                    <a:pt x="843" y="179"/>
                  </a:lnTo>
                  <a:lnTo>
                    <a:pt x="861" y="160"/>
                  </a:lnTo>
                  <a:lnTo>
                    <a:pt x="876" y="127"/>
                  </a:lnTo>
                  <a:lnTo>
                    <a:pt x="883" y="89"/>
                  </a:lnTo>
                  <a:lnTo>
                    <a:pt x="887" y="46"/>
                  </a:lnTo>
                  <a:lnTo>
                    <a:pt x="883" y="0"/>
                  </a:lnTo>
                  <a:lnTo>
                    <a:pt x="867" y="2"/>
                  </a:lnTo>
                  <a:lnTo>
                    <a:pt x="850" y="4"/>
                  </a:lnTo>
                  <a:lnTo>
                    <a:pt x="834" y="6"/>
                  </a:lnTo>
                  <a:lnTo>
                    <a:pt x="817" y="6"/>
                  </a:lnTo>
                  <a:lnTo>
                    <a:pt x="801" y="8"/>
                  </a:lnTo>
                  <a:lnTo>
                    <a:pt x="784" y="9"/>
                  </a:lnTo>
                  <a:lnTo>
                    <a:pt x="768" y="11"/>
                  </a:lnTo>
                  <a:lnTo>
                    <a:pt x="749" y="13"/>
                  </a:lnTo>
                  <a:lnTo>
                    <a:pt x="731" y="15"/>
                  </a:lnTo>
                  <a:lnTo>
                    <a:pt x="712" y="17"/>
                  </a:lnTo>
                  <a:lnTo>
                    <a:pt x="694" y="19"/>
                  </a:lnTo>
                  <a:lnTo>
                    <a:pt x="674" y="20"/>
                  </a:lnTo>
                  <a:lnTo>
                    <a:pt x="653" y="22"/>
                  </a:lnTo>
                  <a:lnTo>
                    <a:pt x="633" y="24"/>
                  </a:lnTo>
                  <a:lnTo>
                    <a:pt x="611" y="24"/>
                  </a:lnTo>
                  <a:lnTo>
                    <a:pt x="589" y="26"/>
                  </a:lnTo>
                  <a:lnTo>
                    <a:pt x="528" y="30"/>
                  </a:lnTo>
                  <a:lnTo>
                    <a:pt x="480" y="35"/>
                  </a:lnTo>
                  <a:lnTo>
                    <a:pt x="442" y="41"/>
                  </a:lnTo>
                  <a:lnTo>
                    <a:pt x="412" y="44"/>
                  </a:lnTo>
                  <a:lnTo>
                    <a:pt x="392" y="50"/>
                  </a:lnTo>
                  <a:lnTo>
                    <a:pt x="377" y="54"/>
                  </a:lnTo>
                  <a:lnTo>
                    <a:pt x="370" y="55"/>
                  </a:lnTo>
                  <a:lnTo>
                    <a:pt x="368" y="57"/>
                  </a:lnTo>
                  <a:lnTo>
                    <a:pt x="0" y="127"/>
                  </a:lnTo>
                  <a:lnTo>
                    <a:pt x="0" y="1035"/>
                  </a:lnTo>
                  <a:lnTo>
                    <a:pt x="28" y="1020"/>
                  </a:lnTo>
                  <a:lnTo>
                    <a:pt x="52" y="1001"/>
                  </a:lnTo>
                  <a:lnTo>
                    <a:pt x="72" y="979"/>
                  </a:lnTo>
                  <a:lnTo>
                    <a:pt x="90" y="955"/>
                  </a:lnTo>
                  <a:lnTo>
                    <a:pt x="107" y="928"/>
                  </a:lnTo>
                  <a:lnTo>
                    <a:pt x="123" y="900"/>
                  </a:lnTo>
                  <a:lnTo>
                    <a:pt x="136" y="873"/>
                  </a:lnTo>
                  <a:lnTo>
                    <a:pt x="151" y="845"/>
                  </a:lnTo>
                  <a:close/>
                </a:path>
              </a:pathLst>
            </a:custGeom>
            <a:solidFill>
              <a:srgbClr val="A070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9" name="Freeform 75"/>
            <p:cNvSpPr>
              <a:spLocks/>
            </p:cNvSpPr>
            <p:nvPr/>
          </p:nvSpPr>
          <p:spPr bwMode="auto">
            <a:xfrm>
              <a:off x="943" y="2517"/>
              <a:ext cx="1103" cy="1391"/>
            </a:xfrm>
            <a:custGeom>
              <a:avLst/>
              <a:gdLst>
                <a:gd name="T0" fmla="*/ 1001 w 1103"/>
                <a:gd name="T1" fmla="*/ 0 h 1391"/>
                <a:gd name="T2" fmla="*/ 972 w 1103"/>
                <a:gd name="T3" fmla="*/ 0 h 1391"/>
                <a:gd name="T4" fmla="*/ 942 w 1103"/>
                <a:gd name="T5" fmla="*/ 2 h 1391"/>
                <a:gd name="T6" fmla="*/ 913 w 1103"/>
                <a:gd name="T7" fmla="*/ 3 h 1391"/>
                <a:gd name="T8" fmla="*/ 883 w 1103"/>
                <a:gd name="T9" fmla="*/ 5 h 1391"/>
                <a:gd name="T10" fmla="*/ 883 w 1103"/>
                <a:gd name="T11" fmla="*/ 94 h 1391"/>
                <a:gd name="T12" fmla="*/ 861 w 1103"/>
                <a:gd name="T13" fmla="*/ 165 h 1391"/>
                <a:gd name="T14" fmla="*/ 817 w 1103"/>
                <a:gd name="T15" fmla="*/ 195 h 1391"/>
                <a:gd name="T16" fmla="*/ 751 w 1103"/>
                <a:gd name="T17" fmla="*/ 198 h 1391"/>
                <a:gd name="T18" fmla="*/ 677 w 1103"/>
                <a:gd name="T19" fmla="*/ 202 h 1391"/>
                <a:gd name="T20" fmla="*/ 611 w 1103"/>
                <a:gd name="T21" fmla="*/ 232 h 1391"/>
                <a:gd name="T22" fmla="*/ 648 w 1103"/>
                <a:gd name="T23" fmla="*/ 250 h 1391"/>
                <a:gd name="T24" fmla="*/ 668 w 1103"/>
                <a:gd name="T25" fmla="*/ 281 h 1391"/>
                <a:gd name="T26" fmla="*/ 681 w 1103"/>
                <a:gd name="T27" fmla="*/ 316 h 1391"/>
                <a:gd name="T28" fmla="*/ 703 w 1103"/>
                <a:gd name="T29" fmla="*/ 349 h 1391"/>
                <a:gd name="T30" fmla="*/ 629 w 1103"/>
                <a:gd name="T31" fmla="*/ 364 h 1391"/>
                <a:gd name="T32" fmla="*/ 558 w 1103"/>
                <a:gd name="T33" fmla="*/ 388 h 1391"/>
                <a:gd name="T34" fmla="*/ 502 w 1103"/>
                <a:gd name="T35" fmla="*/ 419 h 1391"/>
                <a:gd name="T36" fmla="*/ 480 w 1103"/>
                <a:gd name="T37" fmla="*/ 456 h 1391"/>
                <a:gd name="T38" fmla="*/ 475 w 1103"/>
                <a:gd name="T39" fmla="*/ 609 h 1391"/>
                <a:gd name="T40" fmla="*/ 440 w 1103"/>
                <a:gd name="T41" fmla="*/ 745 h 1391"/>
                <a:gd name="T42" fmla="*/ 372 w 1103"/>
                <a:gd name="T43" fmla="*/ 787 h 1391"/>
                <a:gd name="T44" fmla="*/ 285 w 1103"/>
                <a:gd name="T45" fmla="*/ 797 h 1391"/>
                <a:gd name="T46" fmla="*/ 202 w 1103"/>
                <a:gd name="T47" fmla="*/ 808 h 1391"/>
                <a:gd name="T48" fmla="*/ 151 w 1103"/>
                <a:gd name="T49" fmla="*/ 850 h 1391"/>
                <a:gd name="T50" fmla="*/ 123 w 1103"/>
                <a:gd name="T51" fmla="*/ 905 h 1391"/>
                <a:gd name="T52" fmla="*/ 90 w 1103"/>
                <a:gd name="T53" fmla="*/ 960 h 1391"/>
                <a:gd name="T54" fmla="*/ 52 w 1103"/>
                <a:gd name="T55" fmla="*/ 1006 h 1391"/>
                <a:gd name="T56" fmla="*/ 0 w 1103"/>
                <a:gd name="T57" fmla="*/ 1040 h 1391"/>
                <a:gd name="T58" fmla="*/ 254 w 1103"/>
                <a:gd name="T59" fmla="*/ 1391 h 1391"/>
                <a:gd name="T60" fmla="*/ 298 w 1103"/>
                <a:gd name="T61" fmla="*/ 1119 h 1391"/>
                <a:gd name="T62" fmla="*/ 475 w 1103"/>
                <a:gd name="T63" fmla="*/ 828 h 1391"/>
                <a:gd name="T64" fmla="*/ 690 w 1103"/>
                <a:gd name="T65" fmla="*/ 692 h 1391"/>
                <a:gd name="T66" fmla="*/ 698 w 1103"/>
                <a:gd name="T67" fmla="*/ 578 h 1391"/>
                <a:gd name="T68" fmla="*/ 709 w 1103"/>
                <a:gd name="T69" fmla="*/ 521 h 1391"/>
                <a:gd name="T70" fmla="*/ 738 w 1103"/>
                <a:gd name="T71" fmla="*/ 528 h 1391"/>
                <a:gd name="T72" fmla="*/ 779 w 1103"/>
                <a:gd name="T73" fmla="*/ 548 h 1391"/>
                <a:gd name="T74" fmla="*/ 810 w 1103"/>
                <a:gd name="T75" fmla="*/ 550 h 1391"/>
                <a:gd name="T76" fmla="*/ 825 w 1103"/>
                <a:gd name="T77" fmla="*/ 509 h 1391"/>
                <a:gd name="T78" fmla="*/ 861 w 1103"/>
                <a:gd name="T79" fmla="*/ 456 h 1391"/>
                <a:gd name="T80" fmla="*/ 909 w 1103"/>
                <a:gd name="T81" fmla="*/ 406 h 1391"/>
                <a:gd name="T82" fmla="*/ 942 w 1103"/>
                <a:gd name="T83" fmla="*/ 375 h 1391"/>
                <a:gd name="T84" fmla="*/ 979 w 1103"/>
                <a:gd name="T85" fmla="*/ 254 h 1391"/>
                <a:gd name="T86" fmla="*/ 1103 w 1103"/>
                <a:gd name="T87" fmla="*/ 138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3" h="1391">
                  <a:moveTo>
                    <a:pt x="1086" y="46"/>
                  </a:moveTo>
                  <a:lnTo>
                    <a:pt x="1001" y="0"/>
                  </a:lnTo>
                  <a:lnTo>
                    <a:pt x="987" y="0"/>
                  </a:lnTo>
                  <a:lnTo>
                    <a:pt x="972" y="0"/>
                  </a:lnTo>
                  <a:lnTo>
                    <a:pt x="957" y="2"/>
                  </a:lnTo>
                  <a:lnTo>
                    <a:pt x="942" y="2"/>
                  </a:lnTo>
                  <a:lnTo>
                    <a:pt x="928" y="3"/>
                  </a:lnTo>
                  <a:lnTo>
                    <a:pt x="913" y="3"/>
                  </a:lnTo>
                  <a:lnTo>
                    <a:pt x="898" y="5"/>
                  </a:lnTo>
                  <a:lnTo>
                    <a:pt x="883" y="5"/>
                  </a:lnTo>
                  <a:lnTo>
                    <a:pt x="887" y="51"/>
                  </a:lnTo>
                  <a:lnTo>
                    <a:pt x="883" y="94"/>
                  </a:lnTo>
                  <a:lnTo>
                    <a:pt x="876" y="132"/>
                  </a:lnTo>
                  <a:lnTo>
                    <a:pt x="861" y="165"/>
                  </a:lnTo>
                  <a:lnTo>
                    <a:pt x="843" y="184"/>
                  </a:lnTo>
                  <a:lnTo>
                    <a:pt x="817" y="195"/>
                  </a:lnTo>
                  <a:lnTo>
                    <a:pt x="786" y="198"/>
                  </a:lnTo>
                  <a:lnTo>
                    <a:pt x="751" y="198"/>
                  </a:lnTo>
                  <a:lnTo>
                    <a:pt x="714" y="198"/>
                  </a:lnTo>
                  <a:lnTo>
                    <a:pt x="677" y="202"/>
                  </a:lnTo>
                  <a:lnTo>
                    <a:pt x="642" y="213"/>
                  </a:lnTo>
                  <a:lnTo>
                    <a:pt x="611" y="232"/>
                  </a:lnTo>
                  <a:lnTo>
                    <a:pt x="633" y="239"/>
                  </a:lnTo>
                  <a:lnTo>
                    <a:pt x="648" y="250"/>
                  </a:lnTo>
                  <a:lnTo>
                    <a:pt x="659" y="265"/>
                  </a:lnTo>
                  <a:lnTo>
                    <a:pt x="668" y="281"/>
                  </a:lnTo>
                  <a:lnTo>
                    <a:pt x="674" y="298"/>
                  </a:lnTo>
                  <a:lnTo>
                    <a:pt x="681" y="316"/>
                  </a:lnTo>
                  <a:lnTo>
                    <a:pt x="690" y="335"/>
                  </a:lnTo>
                  <a:lnTo>
                    <a:pt x="703" y="349"/>
                  </a:lnTo>
                  <a:lnTo>
                    <a:pt x="666" y="355"/>
                  </a:lnTo>
                  <a:lnTo>
                    <a:pt x="629" y="364"/>
                  </a:lnTo>
                  <a:lnTo>
                    <a:pt x="593" y="375"/>
                  </a:lnTo>
                  <a:lnTo>
                    <a:pt x="558" y="388"/>
                  </a:lnTo>
                  <a:lnTo>
                    <a:pt x="526" y="403"/>
                  </a:lnTo>
                  <a:lnTo>
                    <a:pt x="502" y="419"/>
                  </a:lnTo>
                  <a:lnTo>
                    <a:pt x="486" y="436"/>
                  </a:lnTo>
                  <a:lnTo>
                    <a:pt x="480" y="456"/>
                  </a:lnTo>
                  <a:lnTo>
                    <a:pt x="475" y="530"/>
                  </a:lnTo>
                  <a:lnTo>
                    <a:pt x="475" y="609"/>
                  </a:lnTo>
                  <a:lnTo>
                    <a:pt x="468" y="684"/>
                  </a:lnTo>
                  <a:lnTo>
                    <a:pt x="440" y="745"/>
                  </a:lnTo>
                  <a:lnTo>
                    <a:pt x="410" y="773"/>
                  </a:lnTo>
                  <a:lnTo>
                    <a:pt x="372" y="787"/>
                  </a:lnTo>
                  <a:lnTo>
                    <a:pt x="329" y="795"/>
                  </a:lnTo>
                  <a:lnTo>
                    <a:pt x="285" y="797"/>
                  </a:lnTo>
                  <a:lnTo>
                    <a:pt x="241" y="800"/>
                  </a:lnTo>
                  <a:lnTo>
                    <a:pt x="202" y="808"/>
                  </a:lnTo>
                  <a:lnTo>
                    <a:pt x="171" y="822"/>
                  </a:lnTo>
                  <a:lnTo>
                    <a:pt x="151" y="850"/>
                  </a:lnTo>
                  <a:lnTo>
                    <a:pt x="136" y="878"/>
                  </a:lnTo>
                  <a:lnTo>
                    <a:pt x="123" y="905"/>
                  </a:lnTo>
                  <a:lnTo>
                    <a:pt x="107" y="933"/>
                  </a:lnTo>
                  <a:lnTo>
                    <a:pt x="90" y="960"/>
                  </a:lnTo>
                  <a:lnTo>
                    <a:pt x="72" y="984"/>
                  </a:lnTo>
                  <a:lnTo>
                    <a:pt x="52" y="1006"/>
                  </a:lnTo>
                  <a:lnTo>
                    <a:pt x="28" y="1025"/>
                  </a:lnTo>
                  <a:lnTo>
                    <a:pt x="0" y="1040"/>
                  </a:lnTo>
                  <a:lnTo>
                    <a:pt x="0" y="1391"/>
                  </a:lnTo>
                  <a:lnTo>
                    <a:pt x="254" y="1391"/>
                  </a:lnTo>
                  <a:lnTo>
                    <a:pt x="254" y="1240"/>
                  </a:lnTo>
                  <a:lnTo>
                    <a:pt x="298" y="1119"/>
                  </a:lnTo>
                  <a:lnTo>
                    <a:pt x="466" y="933"/>
                  </a:lnTo>
                  <a:lnTo>
                    <a:pt x="475" y="828"/>
                  </a:lnTo>
                  <a:lnTo>
                    <a:pt x="688" y="714"/>
                  </a:lnTo>
                  <a:lnTo>
                    <a:pt x="690" y="692"/>
                  </a:lnTo>
                  <a:lnTo>
                    <a:pt x="694" y="638"/>
                  </a:lnTo>
                  <a:lnTo>
                    <a:pt x="698" y="578"/>
                  </a:lnTo>
                  <a:lnTo>
                    <a:pt x="703" y="530"/>
                  </a:lnTo>
                  <a:lnTo>
                    <a:pt x="709" y="521"/>
                  </a:lnTo>
                  <a:lnTo>
                    <a:pt x="722" y="521"/>
                  </a:lnTo>
                  <a:lnTo>
                    <a:pt x="738" y="528"/>
                  </a:lnTo>
                  <a:lnTo>
                    <a:pt x="758" y="539"/>
                  </a:lnTo>
                  <a:lnTo>
                    <a:pt x="779" y="548"/>
                  </a:lnTo>
                  <a:lnTo>
                    <a:pt x="795" y="554"/>
                  </a:lnTo>
                  <a:lnTo>
                    <a:pt x="810" y="550"/>
                  </a:lnTo>
                  <a:lnTo>
                    <a:pt x="817" y="533"/>
                  </a:lnTo>
                  <a:lnTo>
                    <a:pt x="825" y="509"/>
                  </a:lnTo>
                  <a:lnTo>
                    <a:pt x="841" y="482"/>
                  </a:lnTo>
                  <a:lnTo>
                    <a:pt x="861" y="456"/>
                  </a:lnTo>
                  <a:lnTo>
                    <a:pt x="885" y="430"/>
                  </a:lnTo>
                  <a:lnTo>
                    <a:pt x="909" y="406"/>
                  </a:lnTo>
                  <a:lnTo>
                    <a:pt x="928" y="388"/>
                  </a:lnTo>
                  <a:lnTo>
                    <a:pt x="942" y="375"/>
                  </a:lnTo>
                  <a:lnTo>
                    <a:pt x="948" y="371"/>
                  </a:lnTo>
                  <a:lnTo>
                    <a:pt x="979" y="254"/>
                  </a:lnTo>
                  <a:lnTo>
                    <a:pt x="1058" y="200"/>
                  </a:lnTo>
                  <a:lnTo>
                    <a:pt x="1103" y="138"/>
                  </a:lnTo>
                  <a:lnTo>
                    <a:pt x="1086" y="46"/>
                  </a:lnTo>
                  <a:close/>
                </a:path>
              </a:pathLst>
            </a:custGeom>
            <a:solidFill>
              <a:srgbClr val="8756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0" name="Freeform 76"/>
            <p:cNvSpPr>
              <a:spLocks/>
            </p:cNvSpPr>
            <p:nvPr/>
          </p:nvSpPr>
          <p:spPr bwMode="auto">
            <a:xfrm>
              <a:off x="3724" y="1420"/>
              <a:ext cx="703" cy="223"/>
            </a:xfrm>
            <a:custGeom>
              <a:avLst/>
              <a:gdLst>
                <a:gd name="T0" fmla="*/ 703 w 703"/>
                <a:gd name="T1" fmla="*/ 223 h 223"/>
                <a:gd name="T2" fmla="*/ 0 w 703"/>
                <a:gd name="T3" fmla="*/ 223 h 223"/>
                <a:gd name="T4" fmla="*/ 0 w 703"/>
                <a:gd name="T5" fmla="*/ 219 h 223"/>
                <a:gd name="T6" fmla="*/ 0 w 703"/>
                <a:gd name="T7" fmla="*/ 210 h 223"/>
                <a:gd name="T8" fmla="*/ 0 w 703"/>
                <a:gd name="T9" fmla="*/ 197 h 223"/>
                <a:gd name="T10" fmla="*/ 4 w 703"/>
                <a:gd name="T11" fmla="*/ 182 h 223"/>
                <a:gd name="T12" fmla="*/ 9 w 703"/>
                <a:gd name="T13" fmla="*/ 169 h 223"/>
                <a:gd name="T14" fmla="*/ 19 w 703"/>
                <a:gd name="T15" fmla="*/ 156 h 223"/>
                <a:gd name="T16" fmla="*/ 33 w 703"/>
                <a:gd name="T17" fmla="*/ 147 h 223"/>
                <a:gd name="T18" fmla="*/ 54 w 703"/>
                <a:gd name="T19" fmla="*/ 143 h 223"/>
                <a:gd name="T20" fmla="*/ 54 w 703"/>
                <a:gd name="T21" fmla="*/ 138 h 223"/>
                <a:gd name="T22" fmla="*/ 57 w 703"/>
                <a:gd name="T23" fmla="*/ 123 h 223"/>
                <a:gd name="T24" fmla="*/ 63 w 703"/>
                <a:gd name="T25" fmla="*/ 103 h 223"/>
                <a:gd name="T26" fmla="*/ 72 w 703"/>
                <a:gd name="T27" fmla="*/ 83 h 223"/>
                <a:gd name="T28" fmla="*/ 87 w 703"/>
                <a:gd name="T29" fmla="*/ 64 h 223"/>
                <a:gd name="T30" fmla="*/ 109 w 703"/>
                <a:gd name="T31" fmla="*/ 53 h 223"/>
                <a:gd name="T32" fmla="*/ 136 w 703"/>
                <a:gd name="T33" fmla="*/ 53 h 223"/>
                <a:gd name="T34" fmla="*/ 173 w 703"/>
                <a:gd name="T35" fmla="*/ 66 h 223"/>
                <a:gd name="T36" fmla="*/ 175 w 703"/>
                <a:gd name="T37" fmla="*/ 62 h 223"/>
                <a:gd name="T38" fmla="*/ 179 w 703"/>
                <a:gd name="T39" fmla="*/ 51 h 223"/>
                <a:gd name="T40" fmla="*/ 186 w 703"/>
                <a:gd name="T41" fmla="*/ 35 h 223"/>
                <a:gd name="T42" fmla="*/ 197 w 703"/>
                <a:gd name="T43" fmla="*/ 20 h 223"/>
                <a:gd name="T44" fmla="*/ 214 w 703"/>
                <a:gd name="T45" fmla="*/ 7 h 223"/>
                <a:gd name="T46" fmla="*/ 234 w 703"/>
                <a:gd name="T47" fmla="*/ 0 h 223"/>
                <a:gd name="T48" fmla="*/ 262 w 703"/>
                <a:gd name="T49" fmla="*/ 0 h 223"/>
                <a:gd name="T50" fmla="*/ 296 w 703"/>
                <a:gd name="T51" fmla="*/ 13 h 223"/>
                <a:gd name="T52" fmla="*/ 330 w 703"/>
                <a:gd name="T53" fmla="*/ 59 h 223"/>
                <a:gd name="T54" fmla="*/ 331 w 703"/>
                <a:gd name="T55" fmla="*/ 55 h 223"/>
                <a:gd name="T56" fmla="*/ 335 w 703"/>
                <a:gd name="T57" fmla="*/ 46 h 223"/>
                <a:gd name="T58" fmla="*/ 341 w 703"/>
                <a:gd name="T59" fmla="*/ 35 h 223"/>
                <a:gd name="T60" fmla="*/ 352 w 703"/>
                <a:gd name="T61" fmla="*/ 22 h 223"/>
                <a:gd name="T62" fmla="*/ 366 w 703"/>
                <a:gd name="T63" fmla="*/ 13 h 223"/>
                <a:gd name="T64" fmla="*/ 387 w 703"/>
                <a:gd name="T65" fmla="*/ 9 h 223"/>
                <a:gd name="T66" fmla="*/ 412 w 703"/>
                <a:gd name="T67" fmla="*/ 13 h 223"/>
                <a:gd name="T68" fmla="*/ 444 w 703"/>
                <a:gd name="T69" fmla="*/ 26 h 223"/>
                <a:gd name="T70" fmla="*/ 447 w 703"/>
                <a:gd name="T71" fmla="*/ 29 h 223"/>
                <a:gd name="T72" fmla="*/ 453 w 703"/>
                <a:gd name="T73" fmla="*/ 39 h 223"/>
                <a:gd name="T74" fmla="*/ 458 w 703"/>
                <a:gd name="T75" fmla="*/ 53 h 223"/>
                <a:gd name="T76" fmla="*/ 462 w 703"/>
                <a:gd name="T77" fmla="*/ 72 h 223"/>
                <a:gd name="T78" fmla="*/ 466 w 703"/>
                <a:gd name="T79" fmla="*/ 70 h 223"/>
                <a:gd name="T80" fmla="*/ 477 w 703"/>
                <a:gd name="T81" fmla="*/ 64 h 223"/>
                <a:gd name="T82" fmla="*/ 490 w 703"/>
                <a:gd name="T83" fmla="*/ 59 h 223"/>
                <a:gd name="T84" fmla="*/ 508 w 703"/>
                <a:gd name="T85" fmla="*/ 57 h 223"/>
                <a:gd name="T86" fmla="*/ 527 w 703"/>
                <a:gd name="T87" fmla="*/ 59 h 223"/>
                <a:gd name="T88" fmla="*/ 543 w 703"/>
                <a:gd name="T89" fmla="*/ 70 h 223"/>
                <a:gd name="T90" fmla="*/ 558 w 703"/>
                <a:gd name="T91" fmla="*/ 90 h 223"/>
                <a:gd name="T92" fmla="*/ 567 w 703"/>
                <a:gd name="T93" fmla="*/ 125 h 223"/>
                <a:gd name="T94" fmla="*/ 569 w 703"/>
                <a:gd name="T95" fmla="*/ 125 h 223"/>
                <a:gd name="T96" fmla="*/ 576 w 703"/>
                <a:gd name="T97" fmla="*/ 125 h 223"/>
                <a:gd name="T98" fmla="*/ 585 w 703"/>
                <a:gd name="T99" fmla="*/ 125 h 223"/>
                <a:gd name="T100" fmla="*/ 597 w 703"/>
                <a:gd name="T101" fmla="*/ 127 h 223"/>
                <a:gd name="T102" fmla="*/ 606 w 703"/>
                <a:gd name="T103" fmla="*/ 134 h 223"/>
                <a:gd name="T104" fmla="*/ 615 w 703"/>
                <a:gd name="T105" fmla="*/ 145 h 223"/>
                <a:gd name="T106" fmla="*/ 620 w 703"/>
                <a:gd name="T107" fmla="*/ 160 h 223"/>
                <a:gd name="T108" fmla="*/ 622 w 703"/>
                <a:gd name="T109" fmla="*/ 184 h 223"/>
                <a:gd name="T110" fmla="*/ 624 w 703"/>
                <a:gd name="T111" fmla="*/ 182 h 223"/>
                <a:gd name="T112" fmla="*/ 631 w 703"/>
                <a:gd name="T113" fmla="*/ 175 h 223"/>
                <a:gd name="T114" fmla="*/ 643 w 703"/>
                <a:gd name="T115" fmla="*/ 169 h 223"/>
                <a:gd name="T116" fmla="*/ 655 w 703"/>
                <a:gd name="T117" fmla="*/ 164 h 223"/>
                <a:gd name="T118" fmla="*/ 668 w 703"/>
                <a:gd name="T119" fmla="*/ 164 h 223"/>
                <a:gd name="T120" fmla="*/ 681 w 703"/>
                <a:gd name="T121" fmla="*/ 173 h 223"/>
                <a:gd name="T122" fmla="*/ 694 w 703"/>
                <a:gd name="T123" fmla="*/ 191 h 223"/>
                <a:gd name="T124" fmla="*/ 703 w 703"/>
                <a:gd name="T125"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3" h="223">
                  <a:moveTo>
                    <a:pt x="703" y="223"/>
                  </a:moveTo>
                  <a:lnTo>
                    <a:pt x="0" y="223"/>
                  </a:lnTo>
                  <a:lnTo>
                    <a:pt x="0" y="219"/>
                  </a:lnTo>
                  <a:lnTo>
                    <a:pt x="0" y="210"/>
                  </a:lnTo>
                  <a:lnTo>
                    <a:pt x="0" y="197"/>
                  </a:lnTo>
                  <a:lnTo>
                    <a:pt x="4" y="182"/>
                  </a:lnTo>
                  <a:lnTo>
                    <a:pt x="9" y="169"/>
                  </a:lnTo>
                  <a:lnTo>
                    <a:pt x="19" y="156"/>
                  </a:lnTo>
                  <a:lnTo>
                    <a:pt x="33" y="147"/>
                  </a:lnTo>
                  <a:lnTo>
                    <a:pt x="54" y="143"/>
                  </a:lnTo>
                  <a:lnTo>
                    <a:pt x="54" y="138"/>
                  </a:lnTo>
                  <a:lnTo>
                    <a:pt x="57" y="123"/>
                  </a:lnTo>
                  <a:lnTo>
                    <a:pt x="63" y="103"/>
                  </a:lnTo>
                  <a:lnTo>
                    <a:pt x="72" y="83"/>
                  </a:lnTo>
                  <a:lnTo>
                    <a:pt x="87" y="64"/>
                  </a:lnTo>
                  <a:lnTo>
                    <a:pt x="109" y="53"/>
                  </a:lnTo>
                  <a:lnTo>
                    <a:pt x="136" y="53"/>
                  </a:lnTo>
                  <a:lnTo>
                    <a:pt x="173" y="66"/>
                  </a:lnTo>
                  <a:lnTo>
                    <a:pt x="175" y="62"/>
                  </a:lnTo>
                  <a:lnTo>
                    <a:pt x="179" y="51"/>
                  </a:lnTo>
                  <a:lnTo>
                    <a:pt x="186" y="35"/>
                  </a:lnTo>
                  <a:lnTo>
                    <a:pt x="197" y="20"/>
                  </a:lnTo>
                  <a:lnTo>
                    <a:pt x="214" y="7"/>
                  </a:lnTo>
                  <a:lnTo>
                    <a:pt x="234" y="0"/>
                  </a:lnTo>
                  <a:lnTo>
                    <a:pt x="262" y="0"/>
                  </a:lnTo>
                  <a:lnTo>
                    <a:pt x="296" y="13"/>
                  </a:lnTo>
                  <a:lnTo>
                    <a:pt x="330" y="59"/>
                  </a:lnTo>
                  <a:lnTo>
                    <a:pt x="331" y="55"/>
                  </a:lnTo>
                  <a:lnTo>
                    <a:pt x="335" y="46"/>
                  </a:lnTo>
                  <a:lnTo>
                    <a:pt x="341" y="35"/>
                  </a:lnTo>
                  <a:lnTo>
                    <a:pt x="352" y="22"/>
                  </a:lnTo>
                  <a:lnTo>
                    <a:pt x="366" y="13"/>
                  </a:lnTo>
                  <a:lnTo>
                    <a:pt x="387" y="9"/>
                  </a:lnTo>
                  <a:lnTo>
                    <a:pt x="412" y="13"/>
                  </a:lnTo>
                  <a:lnTo>
                    <a:pt x="444" y="26"/>
                  </a:lnTo>
                  <a:lnTo>
                    <a:pt x="447" y="29"/>
                  </a:lnTo>
                  <a:lnTo>
                    <a:pt x="453" y="39"/>
                  </a:lnTo>
                  <a:lnTo>
                    <a:pt x="458" y="53"/>
                  </a:lnTo>
                  <a:lnTo>
                    <a:pt x="462" y="72"/>
                  </a:lnTo>
                  <a:lnTo>
                    <a:pt x="466" y="70"/>
                  </a:lnTo>
                  <a:lnTo>
                    <a:pt x="477" y="64"/>
                  </a:lnTo>
                  <a:lnTo>
                    <a:pt x="490" y="59"/>
                  </a:lnTo>
                  <a:lnTo>
                    <a:pt x="508" y="57"/>
                  </a:lnTo>
                  <a:lnTo>
                    <a:pt x="527" y="59"/>
                  </a:lnTo>
                  <a:lnTo>
                    <a:pt x="543" y="70"/>
                  </a:lnTo>
                  <a:lnTo>
                    <a:pt x="558" y="90"/>
                  </a:lnTo>
                  <a:lnTo>
                    <a:pt x="567" y="125"/>
                  </a:lnTo>
                  <a:lnTo>
                    <a:pt x="569" y="125"/>
                  </a:lnTo>
                  <a:lnTo>
                    <a:pt x="576" y="125"/>
                  </a:lnTo>
                  <a:lnTo>
                    <a:pt x="585" y="125"/>
                  </a:lnTo>
                  <a:lnTo>
                    <a:pt x="597" y="127"/>
                  </a:lnTo>
                  <a:lnTo>
                    <a:pt x="606" y="134"/>
                  </a:lnTo>
                  <a:lnTo>
                    <a:pt x="615" y="145"/>
                  </a:lnTo>
                  <a:lnTo>
                    <a:pt x="620" y="160"/>
                  </a:lnTo>
                  <a:lnTo>
                    <a:pt x="622" y="184"/>
                  </a:lnTo>
                  <a:lnTo>
                    <a:pt x="624" y="182"/>
                  </a:lnTo>
                  <a:lnTo>
                    <a:pt x="631" y="175"/>
                  </a:lnTo>
                  <a:lnTo>
                    <a:pt x="643" y="169"/>
                  </a:lnTo>
                  <a:lnTo>
                    <a:pt x="655" y="164"/>
                  </a:lnTo>
                  <a:lnTo>
                    <a:pt x="668" y="164"/>
                  </a:lnTo>
                  <a:lnTo>
                    <a:pt x="681" y="173"/>
                  </a:lnTo>
                  <a:lnTo>
                    <a:pt x="694" y="191"/>
                  </a:lnTo>
                  <a:lnTo>
                    <a:pt x="703"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1" name="Freeform 77"/>
            <p:cNvSpPr>
              <a:spLocks/>
            </p:cNvSpPr>
            <p:nvPr/>
          </p:nvSpPr>
          <p:spPr bwMode="auto">
            <a:xfrm>
              <a:off x="3818" y="1492"/>
              <a:ext cx="462" cy="145"/>
            </a:xfrm>
            <a:custGeom>
              <a:avLst/>
              <a:gdLst>
                <a:gd name="T0" fmla="*/ 462 w 462"/>
                <a:gd name="T1" fmla="*/ 145 h 145"/>
                <a:gd name="T2" fmla="*/ 0 w 462"/>
                <a:gd name="T3" fmla="*/ 145 h 145"/>
                <a:gd name="T4" fmla="*/ 0 w 462"/>
                <a:gd name="T5" fmla="*/ 138 h 145"/>
                <a:gd name="T6" fmla="*/ 2 w 462"/>
                <a:gd name="T7" fmla="*/ 119 h 145"/>
                <a:gd name="T8" fmla="*/ 13 w 462"/>
                <a:gd name="T9" fmla="*/ 103 h 145"/>
                <a:gd name="T10" fmla="*/ 37 w 462"/>
                <a:gd name="T11" fmla="*/ 95 h 145"/>
                <a:gd name="T12" fmla="*/ 37 w 462"/>
                <a:gd name="T13" fmla="*/ 92 h 145"/>
                <a:gd name="T14" fmla="*/ 39 w 462"/>
                <a:gd name="T15" fmla="*/ 82 h 145"/>
                <a:gd name="T16" fmla="*/ 42 w 462"/>
                <a:gd name="T17" fmla="*/ 70 h 145"/>
                <a:gd name="T18" fmla="*/ 48 w 462"/>
                <a:gd name="T19" fmla="*/ 55 h 145"/>
                <a:gd name="T20" fmla="*/ 59 w 462"/>
                <a:gd name="T21" fmla="*/ 42 h 145"/>
                <a:gd name="T22" fmla="*/ 72 w 462"/>
                <a:gd name="T23" fmla="*/ 35 h 145"/>
                <a:gd name="T24" fmla="*/ 90 w 462"/>
                <a:gd name="T25" fmla="*/ 35 h 145"/>
                <a:gd name="T26" fmla="*/ 114 w 462"/>
                <a:gd name="T27" fmla="*/ 42 h 145"/>
                <a:gd name="T28" fmla="*/ 114 w 462"/>
                <a:gd name="T29" fmla="*/ 38 h 145"/>
                <a:gd name="T30" fmla="*/ 118 w 462"/>
                <a:gd name="T31" fmla="*/ 33 h 145"/>
                <a:gd name="T32" fmla="*/ 122 w 462"/>
                <a:gd name="T33" fmla="*/ 22 h 145"/>
                <a:gd name="T34" fmla="*/ 131 w 462"/>
                <a:gd name="T35" fmla="*/ 13 h 145"/>
                <a:gd name="T36" fmla="*/ 140 w 462"/>
                <a:gd name="T37" fmla="*/ 3 h 145"/>
                <a:gd name="T38" fmla="*/ 155 w 462"/>
                <a:gd name="T39" fmla="*/ 0 h 145"/>
                <a:gd name="T40" fmla="*/ 173 w 462"/>
                <a:gd name="T41" fmla="*/ 0 h 145"/>
                <a:gd name="T42" fmla="*/ 195 w 462"/>
                <a:gd name="T43" fmla="*/ 9 h 145"/>
                <a:gd name="T44" fmla="*/ 215 w 462"/>
                <a:gd name="T45" fmla="*/ 38 h 145"/>
                <a:gd name="T46" fmla="*/ 215 w 462"/>
                <a:gd name="T47" fmla="*/ 36 h 145"/>
                <a:gd name="T48" fmla="*/ 219 w 462"/>
                <a:gd name="T49" fmla="*/ 31 h 145"/>
                <a:gd name="T50" fmla="*/ 225 w 462"/>
                <a:gd name="T51" fmla="*/ 24 h 145"/>
                <a:gd name="T52" fmla="*/ 232 w 462"/>
                <a:gd name="T53" fmla="*/ 14 h 145"/>
                <a:gd name="T54" fmla="*/ 241 w 462"/>
                <a:gd name="T55" fmla="*/ 9 h 145"/>
                <a:gd name="T56" fmla="*/ 254 w 462"/>
                <a:gd name="T57" fmla="*/ 7 h 145"/>
                <a:gd name="T58" fmla="*/ 271 w 462"/>
                <a:gd name="T59" fmla="*/ 9 h 145"/>
                <a:gd name="T60" fmla="*/ 291 w 462"/>
                <a:gd name="T61" fmla="*/ 18 h 145"/>
                <a:gd name="T62" fmla="*/ 293 w 462"/>
                <a:gd name="T63" fmla="*/ 20 h 145"/>
                <a:gd name="T64" fmla="*/ 298 w 462"/>
                <a:gd name="T65" fmla="*/ 27 h 145"/>
                <a:gd name="T66" fmla="*/ 302 w 462"/>
                <a:gd name="T67" fmla="*/ 36 h 145"/>
                <a:gd name="T68" fmla="*/ 304 w 462"/>
                <a:gd name="T69" fmla="*/ 48 h 145"/>
                <a:gd name="T70" fmla="*/ 306 w 462"/>
                <a:gd name="T71" fmla="*/ 46 h 145"/>
                <a:gd name="T72" fmla="*/ 313 w 462"/>
                <a:gd name="T73" fmla="*/ 42 h 145"/>
                <a:gd name="T74" fmla="*/ 322 w 462"/>
                <a:gd name="T75" fmla="*/ 38 h 145"/>
                <a:gd name="T76" fmla="*/ 333 w 462"/>
                <a:gd name="T77" fmla="*/ 36 h 145"/>
                <a:gd name="T78" fmla="*/ 346 w 462"/>
                <a:gd name="T79" fmla="*/ 38 h 145"/>
                <a:gd name="T80" fmla="*/ 357 w 462"/>
                <a:gd name="T81" fmla="*/ 46 h 145"/>
                <a:gd name="T82" fmla="*/ 366 w 462"/>
                <a:gd name="T83" fmla="*/ 59 h 145"/>
                <a:gd name="T84" fmla="*/ 372 w 462"/>
                <a:gd name="T85" fmla="*/ 81 h 145"/>
                <a:gd name="T86" fmla="*/ 377 w 462"/>
                <a:gd name="T87" fmla="*/ 81 h 145"/>
                <a:gd name="T88" fmla="*/ 390 w 462"/>
                <a:gd name="T89" fmla="*/ 82 h 145"/>
                <a:gd name="T90" fmla="*/ 403 w 462"/>
                <a:gd name="T91" fmla="*/ 94 h 145"/>
                <a:gd name="T92" fmla="*/ 409 w 462"/>
                <a:gd name="T93" fmla="*/ 119 h 145"/>
                <a:gd name="T94" fmla="*/ 414 w 462"/>
                <a:gd name="T95" fmla="*/ 114 h 145"/>
                <a:gd name="T96" fmla="*/ 431 w 462"/>
                <a:gd name="T97" fmla="*/ 106 h 145"/>
                <a:gd name="T98" fmla="*/ 447 w 462"/>
                <a:gd name="T99" fmla="*/ 112 h 145"/>
                <a:gd name="T100" fmla="*/ 462 w 462"/>
                <a:gd name="T101"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2" h="145">
                  <a:moveTo>
                    <a:pt x="462" y="145"/>
                  </a:moveTo>
                  <a:lnTo>
                    <a:pt x="0" y="145"/>
                  </a:lnTo>
                  <a:lnTo>
                    <a:pt x="0" y="138"/>
                  </a:lnTo>
                  <a:lnTo>
                    <a:pt x="2" y="119"/>
                  </a:lnTo>
                  <a:lnTo>
                    <a:pt x="13" y="103"/>
                  </a:lnTo>
                  <a:lnTo>
                    <a:pt x="37" y="95"/>
                  </a:lnTo>
                  <a:lnTo>
                    <a:pt x="37" y="92"/>
                  </a:lnTo>
                  <a:lnTo>
                    <a:pt x="39" y="82"/>
                  </a:lnTo>
                  <a:lnTo>
                    <a:pt x="42" y="70"/>
                  </a:lnTo>
                  <a:lnTo>
                    <a:pt x="48" y="55"/>
                  </a:lnTo>
                  <a:lnTo>
                    <a:pt x="59" y="42"/>
                  </a:lnTo>
                  <a:lnTo>
                    <a:pt x="72" y="35"/>
                  </a:lnTo>
                  <a:lnTo>
                    <a:pt x="90" y="35"/>
                  </a:lnTo>
                  <a:lnTo>
                    <a:pt x="114" y="42"/>
                  </a:lnTo>
                  <a:lnTo>
                    <a:pt x="114" y="38"/>
                  </a:lnTo>
                  <a:lnTo>
                    <a:pt x="118" y="33"/>
                  </a:lnTo>
                  <a:lnTo>
                    <a:pt x="122" y="22"/>
                  </a:lnTo>
                  <a:lnTo>
                    <a:pt x="131" y="13"/>
                  </a:lnTo>
                  <a:lnTo>
                    <a:pt x="140" y="3"/>
                  </a:lnTo>
                  <a:lnTo>
                    <a:pt x="155" y="0"/>
                  </a:lnTo>
                  <a:lnTo>
                    <a:pt x="173" y="0"/>
                  </a:lnTo>
                  <a:lnTo>
                    <a:pt x="195" y="9"/>
                  </a:lnTo>
                  <a:lnTo>
                    <a:pt x="215" y="38"/>
                  </a:lnTo>
                  <a:lnTo>
                    <a:pt x="215" y="36"/>
                  </a:lnTo>
                  <a:lnTo>
                    <a:pt x="219" y="31"/>
                  </a:lnTo>
                  <a:lnTo>
                    <a:pt x="225" y="24"/>
                  </a:lnTo>
                  <a:lnTo>
                    <a:pt x="232" y="14"/>
                  </a:lnTo>
                  <a:lnTo>
                    <a:pt x="241" y="9"/>
                  </a:lnTo>
                  <a:lnTo>
                    <a:pt x="254" y="7"/>
                  </a:lnTo>
                  <a:lnTo>
                    <a:pt x="271" y="9"/>
                  </a:lnTo>
                  <a:lnTo>
                    <a:pt x="291" y="18"/>
                  </a:lnTo>
                  <a:lnTo>
                    <a:pt x="293" y="20"/>
                  </a:lnTo>
                  <a:lnTo>
                    <a:pt x="298" y="27"/>
                  </a:lnTo>
                  <a:lnTo>
                    <a:pt x="302" y="36"/>
                  </a:lnTo>
                  <a:lnTo>
                    <a:pt x="304" y="48"/>
                  </a:lnTo>
                  <a:lnTo>
                    <a:pt x="306" y="46"/>
                  </a:lnTo>
                  <a:lnTo>
                    <a:pt x="313" y="42"/>
                  </a:lnTo>
                  <a:lnTo>
                    <a:pt x="322" y="38"/>
                  </a:lnTo>
                  <a:lnTo>
                    <a:pt x="333" y="36"/>
                  </a:lnTo>
                  <a:lnTo>
                    <a:pt x="346" y="38"/>
                  </a:lnTo>
                  <a:lnTo>
                    <a:pt x="357" y="46"/>
                  </a:lnTo>
                  <a:lnTo>
                    <a:pt x="366" y="59"/>
                  </a:lnTo>
                  <a:lnTo>
                    <a:pt x="372" y="81"/>
                  </a:lnTo>
                  <a:lnTo>
                    <a:pt x="377" y="81"/>
                  </a:lnTo>
                  <a:lnTo>
                    <a:pt x="390" y="82"/>
                  </a:lnTo>
                  <a:lnTo>
                    <a:pt x="403" y="94"/>
                  </a:lnTo>
                  <a:lnTo>
                    <a:pt x="409" y="119"/>
                  </a:lnTo>
                  <a:lnTo>
                    <a:pt x="414" y="114"/>
                  </a:lnTo>
                  <a:lnTo>
                    <a:pt x="431" y="106"/>
                  </a:lnTo>
                  <a:lnTo>
                    <a:pt x="447" y="112"/>
                  </a:lnTo>
                  <a:lnTo>
                    <a:pt x="462" y="145"/>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4" name="Freeform 80"/>
            <p:cNvSpPr>
              <a:spLocks/>
            </p:cNvSpPr>
            <p:nvPr/>
          </p:nvSpPr>
          <p:spPr bwMode="auto">
            <a:xfrm>
              <a:off x="1353" y="1436"/>
              <a:ext cx="591" cy="146"/>
            </a:xfrm>
            <a:custGeom>
              <a:avLst/>
              <a:gdLst>
                <a:gd name="T0" fmla="*/ 0 w 591"/>
                <a:gd name="T1" fmla="*/ 146 h 146"/>
                <a:gd name="T2" fmla="*/ 591 w 591"/>
                <a:gd name="T3" fmla="*/ 146 h 146"/>
                <a:gd name="T4" fmla="*/ 591 w 591"/>
                <a:gd name="T5" fmla="*/ 138 h 146"/>
                <a:gd name="T6" fmla="*/ 588 w 591"/>
                <a:gd name="T7" fmla="*/ 120 h 146"/>
                <a:gd name="T8" fmla="*/ 575 w 591"/>
                <a:gd name="T9" fmla="*/ 102 h 146"/>
                <a:gd name="T10" fmla="*/ 545 w 591"/>
                <a:gd name="T11" fmla="*/ 94 h 146"/>
                <a:gd name="T12" fmla="*/ 545 w 591"/>
                <a:gd name="T13" fmla="*/ 91 h 146"/>
                <a:gd name="T14" fmla="*/ 543 w 591"/>
                <a:gd name="T15" fmla="*/ 81 h 146"/>
                <a:gd name="T16" fmla="*/ 538 w 591"/>
                <a:gd name="T17" fmla="*/ 69 h 146"/>
                <a:gd name="T18" fmla="*/ 531 w 591"/>
                <a:gd name="T19" fmla="*/ 56 h 146"/>
                <a:gd name="T20" fmla="*/ 518 w 591"/>
                <a:gd name="T21" fmla="*/ 43 h 146"/>
                <a:gd name="T22" fmla="*/ 501 w 591"/>
                <a:gd name="T23" fmla="*/ 35 h 146"/>
                <a:gd name="T24" fmla="*/ 477 w 591"/>
                <a:gd name="T25" fmla="*/ 35 h 146"/>
                <a:gd name="T26" fmla="*/ 446 w 591"/>
                <a:gd name="T27" fmla="*/ 45 h 146"/>
                <a:gd name="T28" fmla="*/ 444 w 591"/>
                <a:gd name="T29" fmla="*/ 41 h 146"/>
                <a:gd name="T30" fmla="*/ 442 w 591"/>
                <a:gd name="T31" fmla="*/ 34 h 146"/>
                <a:gd name="T32" fmla="*/ 435 w 591"/>
                <a:gd name="T33" fmla="*/ 24 h 146"/>
                <a:gd name="T34" fmla="*/ 426 w 591"/>
                <a:gd name="T35" fmla="*/ 15 h 146"/>
                <a:gd name="T36" fmla="*/ 411 w 591"/>
                <a:gd name="T37" fmla="*/ 6 h 146"/>
                <a:gd name="T38" fmla="*/ 393 w 591"/>
                <a:gd name="T39" fmla="*/ 0 h 146"/>
                <a:gd name="T40" fmla="*/ 370 w 591"/>
                <a:gd name="T41" fmla="*/ 2 h 146"/>
                <a:gd name="T42" fmla="*/ 341 w 591"/>
                <a:gd name="T43" fmla="*/ 10 h 146"/>
                <a:gd name="T44" fmla="*/ 315 w 591"/>
                <a:gd name="T45" fmla="*/ 39 h 146"/>
                <a:gd name="T46" fmla="*/ 313 w 591"/>
                <a:gd name="T47" fmla="*/ 37 h 146"/>
                <a:gd name="T48" fmla="*/ 312 w 591"/>
                <a:gd name="T49" fmla="*/ 32 h 146"/>
                <a:gd name="T50" fmla="*/ 304 w 591"/>
                <a:gd name="T51" fmla="*/ 24 h 146"/>
                <a:gd name="T52" fmla="*/ 295 w 591"/>
                <a:gd name="T53" fmla="*/ 17 h 146"/>
                <a:gd name="T54" fmla="*/ 282 w 591"/>
                <a:gd name="T55" fmla="*/ 12 h 146"/>
                <a:gd name="T56" fmla="*/ 266 w 591"/>
                <a:gd name="T57" fmla="*/ 8 h 146"/>
                <a:gd name="T58" fmla="*/ 245 w 591"/>
                <a:gd name="T59" fmla="*/ 10 h 146"/>
                <a:gd name="T60" fmla="*/ 219 w 591"/>
                <a:gd name="T61" fmla="*/ 19 h 146"/>
                <a:gd name="T62" fmla="*/ 218 w 591"/>
                <a:gd name="T63" fmla="*/ 21 h 146"/>
                <a:gd name="T64" fmla="*/ 212 w 591"/>
                <a:gd name="T65" fmla="*/ 28 h 146"/>
                <a:gd name="T66" fmla="*/ 205 w 591"/>
                <a:gd name="T67" fmla="*/ 37 h 146"/>
                <a:gd name="T68" fmla="*/ 203 w 591"/>
                <a:gd name="T69" fmla="*/ 48 h 146"/>
                <a:gd name="T70" fmla="*/ 199 w 591"/>
                <a:gd name="T71" fmla="*/ 46 h 146"/>
                <a:gd name="T72" fmla="*/ 192 w 591"/>
                <a:gd name="T73" fmla="*/ 43 h 146"/>
                <a:gd name="T74" fmla="*/ 179 w 591"/>
                <a:gd name="T75" fmla="*/ 39 h 146"/>
                <a:gd name="T76" fmla="*/ 164 w 591"/>
                <a:gd name="T77" fmla="*/ 37 h 146"/>
                <a:gd name="T78" fmla="*/ 150 w 591"/>
                <a:gd name="T79" fmla="*/ 39 h 146"/>
                <a:gd name="T80" fmla="*/ 135 w 591"/>
                <a:gd name="T81" fmla="*/ 46 h 146"/>
                <a:gd name="T82" fmla="*/ 124 w 591"/>
                <a:gd name="T83" fmla="*/ 59 h 146"/>
                <a:gd name="T84" fmla="*/ 115 w 591"/>
                <a:gd name="T85" fmla="*/ 81 h 146"/>
                <a:gd name="T86" fmla="*/ 107 w 591"/>
                <a:gd name="T87" fmla="*/ 81 h 146"/>
                <a:gd name="T88" fmla="*/ 91 w 591"/>
                <a:gd name="T89" fmla="*/ 83 h 146"/>
                <a:gd name="T90" fmla="*/ 74 w 591"/>
                <a:gd name="T91" fmla="*/ 94 h 146"/>
                <a:gd name="T92" fmla="*/ 69 w 591"/>
                <a:gd name="T93" fmla="*/ 120 h 146"/>
                <a:gd name="T94" fmla="*/ 67 w 591"/>
                <a:gd name="T95" fmla="*/ 118 h 146"/>
                <a:gd name="T96" fmla="*/ 61 w 591"/>
                <a:gd name="T97" fmla="*/ 115 h 146"/>
                <a:gd name="T98" fmla="*/ 52 w 591"/>
                <a:gd name="T99" fmla="*/ 111 h 146"/>
                <a:gd name="T100" fmla="*/ 41 w 591"/>
                <a:gd name="T101" fmla="*/ 107 h 146"/>
                <a:gd name="T102" fmla="*/ 30 w 591"/>
                <a:gd name="T103" fmla="*/ 107 h 146"/>
                <a:gd name="T104" fmla="*/ 19 w 591"/>
                <a:gd name="T105" fmla="*/ 113 h 146"/>
                <a:gd name="T106" fmla="*/ 8 w 591"/>
                <a:gd name="T107" fmla="*/ 126 h 146"/>
                <a:gd name="T108" fmla="*/ 0 w 591"/>
                <a:gd name="T109"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91" h="146">
                  <a:moveTo>
                    <a:pt x="0" y="146"/>
                  </a:moveTo>
                  <a:lnTo>
                    <a:pt x="591" y="146"/>
                  </a:lnTo>
                  <a:lnTo>
                    <a:pt x="591" y="138"/>
                  </a:lnTo>
                  <a:lnTo>
                    <a:pt x="588" y="120"/>
                  </a:lnTo>
                  <a:lnTo>
                    <a:pt x="575" y="102"/>
                  </a:lnTo>
                  <a:lnTo>
                    <a:pt x="545" y="94"/>
                  </a:lnTo>
                  <a:lnTo>
                    <a:pt x="545" y="91"/>
                  </a:lnTo>
                  <a:lnTo>
                    <a:pt x="543" y="81"/>
                  </a:lnTo>
                  <a:lnTo>
                    <a:pt x="538" y="69"/>
                  </a:lnTo>
                  <a:lnTo>
                    <a:pt x="531" y="56"/>
                  </a:lnTo>
                  <a:lnTo>
                    <a:pt x="518" y="43"/>
                  </a:lnTo>
                  <a:lnTo>
                    <a:pt x="501" y="35"/>
                  </a:lnTo>
                  <a:lnTo>
                    <a:pt x="477" y="35"/>
                  </a:lnTo>
                  <a:lnTo>
                    <a:pt x="446" y="45"/>
                  </a:lnTo>
                  <a:lnTo>
                    <a:pt x="444" y="41"/>
                  </a:lnTo>
                  <a:lnTo>
                    <a:pt x="442" y="34"/>
                  </a:lnTo>
                  <a:lnTo>
                    <a:pt x="435" y="24"/>
                  </a:lnTo>
                  <a:lnTo>
                    <a:pt x="426" y="15"/>
                  </a:lnTo>
                  <a:lnTo>
                    <a:pt x="411" y="6"/>
                  </a:lnTo>
                  <a:lnTo>
                    <a:pt x="393" y="0"/>
                  </a:lnTo>
                  <a:lnTo>
                    <a:pt x="370" y="2"/>
                  </a:lnTo>
                  <a:lnTo>
                    <a:pt x="341" y="10"/>
                  </a:lnTo>
                  <a:lnTo>
                    <a:pt x="315" y="39"/>
                  </a:lnTo>
                  <a:lnTo>
                    <a:pt x="313" y="37"/>
                  </a:lnTo>
                  <a:lnTo>
                    <a:pt x="312" y="32"/>
                  </a:lnTo>
                  <a:lnTo>
                    <a:pt x="304" y="24"/>
                  </a:lnTo>
                  <a:lnTo>
                    <a:pt x="295" y="17"/>
                  </a:lnTo>
                  <a:lnTo>
                    <a:pt x="282" y="12"/>
                  </a:lnTo>
                  <a:lnTo>
                    <a:pt x="266" y="8"/>
                  </a:lnTo>
                  <a:lnTo>
                    <a:pt x="245" y="10"/>
                  </a:lnTo>
                  <a:lnTo>
                    <a:pt x="219" y="19"/>
                  </a:lnTo>
                  <a:lnTo>
                    <a:pt x="218" y="21"/>
                  </a:lnTo>
                  <a:lnTo>
                    <a:pt x="212" y="28"/>
                  </a:lnTo>
                  <a:lnTo>
                    <a:pt x="205" y="37"/>
                  </a:lnTo>
                  <a:lnTo>
                    <a:pt x="203" y="48"/>
                  </a:lnTo>
                  <a:lnTo>
                    <a:pt x="199" y="46"/>
                  </a:lnTo>
                  <a:lnTo>
                    <a:pt x="192" y="43"/>
                  </a:lnTo>
                  <a:lnTo>
                    <a:pt x="179" y="39"/>
                  </a:lnTo>
                  <a:lnTo>
                    <a:pt x="164" y="37"/>
                  </a:lnTo>
                  <a:lnTo>
                    <a:pt x="150" y="39"/>
                  </a:lnTo>
                  <a:lnTo>
                    <a:pt x="135" y="46"/>
                  </a:lnTo>
                  <a:lnTo>
                    <a:pt x="124" y="59"/>
                  </a:lnTo>
                  <a:lnTo>
                    <a:pt x="115" y="81"/>
                  </a:lnTo>
                  <a:lnTo>
                    <a:pt x="107" y="81"/>
                  </a:lnTo>
                  <a:lnTo>
                    <a:pt x="91" y="83"/>
                  </a:lnTo>
                  <a:lnTo>
                    <a:pt x="74" y="94"/>
                  </a:lnTo>
                  <a:lnTo>
                    <a:pt x="69" y="120"/>
                  </a:lnTo>
                  <a:lnTo>
                    <a:pt x="67" y="118"/>
                  </a:lnTo>
                  <a:lnTo>
                    <a:pt x="61" y="115"/>
                  </a:lnTo>
                  <a:lnTo>
                    <a:pt x="52" y="111"/>
                  </a:lnTo>
                  <a:lnTo>
                    <a:pt x="41" y="107"/>
                  </a:lnTo>
                  <a:lnTo>
                    <a:pt x="30" y="107"/>
                  </a:lnTo>
                  <a:lnTo>
                    <a:pt x="19" y="113"/>
                  </a:lnTo>
                  <a:lnTo>
                    <a:pt x="8" y="126"/>
                  </a:lnTo>
                  <a:lnTo>
                    <a:pt x="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5" name="Freeform 81"/>
            <p:cNvSpPr>
              <a:spLocks/>
            </p:cNvSpPr>
            <p:nvPr/>
          </p:nvSpPr>
          <p:spPr bwMode="auto">
            <a:xfrm>
              <a:off x="1477" y="1484"/>
              <a:ext cx="386" cy="94"/>
            </a:xfrm>
            <a:custGeom>
              <a:avLst/>
              <a:gdLst>
                <a:gd name="T0" fmla="*/ 0 w 386"/>
                <a:gd name="T1" fmla="*/ 94 h 94"/>
                <a:gd name="T2" fmla="*/ 386 w 386"/>
                <a:gd name="T3" fmla="*/ 94 h 94"/>
                <a:gd name="T4" fmla="*/ 386 w 386"/>
                <a:gd name="T5" fmla="*/ 89 h 94"/>
                <a:gd name="T6" fmla="*/ 384 w 386"/>
                <a:gd name="T7" fmla="*/ 78 h 94"/>
                <a:gd name="T8" fmla="*/ 377 w 386"/>
                <a:gd name="T9" fmla="*/ 67 h 94"/>
                <a:gd name="T10" fmla="*/ 357 w 386"/>
                <a:gd name="T11" fmla="*/ 61 h 94"/>
                <a:gd name="T12" fmla="*/ 357 w 386"/>
                <a:gd name="T13" fmla="*/ 59 h 94"/>
                <a:gd name="T14" fmla="*/ 355 w 386"/>
                <a:gd name="T15" fmla="*/ 52 h 94"/>
                <a:gd name="T16" fmla="*/ 351 w 386"/>
                <a:gd name="T17" fmla="*/ 44 h 94"/>
                <a:gd name="T18" fmla="*/ 348 w 386"/>
                <a:gd name="T19" fmla="*/ 35 h 94"/>
                <a:gd name="T20" fmla="*/ 338 w 386"/>
                <a:gd name="T21" fmla="*/ 28 h 94"/>
                <a:gd name="T22" fmla="*/ 327 w 386"/>
                <a:gd name="T23" fmla="*/ 22 h 94"/>
                <a:gd name="T24" fmla="*/ 313 w 386"/>
                <a:gd name="T25" fmla="*/ 22 h 94"/>
                <a:gd name="T26" fmla="*/ 292 w 386"/>
                <a:gd name="T27" fmla="*/ 28 h 94"/>
                <a:gd name="T28" fmla="*/ 292 w 386"/>
                <a:gd name="T29" fmla="*/ 26 h 94"/>
                <a:gd name="T30" fmla="*/ 289 w 386"/>
                <a:gd name="T31" fmla="*/ 21 h 94"/>
                <a:gd name="T32" fmla="*/ 285 w 386"/>
                <a:gd name="T33" fmla="*/ 15 h 94"/>
                <a:gd name="T34" fmla="*/ 280 w 386"/>
                <a:gd name="T35" fmla="*/ 8 h 94"/>
                <a:gd name="T36" fmla="*/ 270 w 386"/>
                <a:gd name="T37" fmla="*/ 4 h 94"/>
                <a:gd name="T38" fmla="*/ 257 w 386"/>
                <a:gd name="T39" fmla="*/ 0 h 94"/>
                <a:gd name="T40" fmla="*/ 243 w 386"/>
                <a:gd name="T41" fmla="*/ 0 h 94"/>
                <a:gd name="T42" fmla="*/ 224 w 386"/>
                <a:gd name="T43" fmla="*/ 6 h 94"/>
                <a:gd name="T44" fmla="*/ 206 w 386"/>
                <a:gd name="T45" fmla="*/ 24 h 94"/>
                <a:gd name="T46" fmla="*/ 206 w 386"/>
                <a:gd name="T47" fmla="*/ 22 h 94"/>
                <a:gd name="T48" fmla="*/ 202 w 386"/>
                <a:gd name="T49" fmla="*/ 19 h 94"/>
                <a:gd name="T50" fmla="*/ 199 w 386"/>
                <a:gd name="T51" fmla="*/ 15 h 94"/>
                <a:gd name="T52" fmla="*/ 193 w 386"/>
                <a:gd name="T53" fmla="*/ 10 h 94"/>
                <a:gd name="T54" fmla="*/ 186 w 386"/>
                <a:gd name="T55" fmla="*/ 6 h 94"/>
                <a:gd name="T56" fmla="*/ 175 w 386"/>
                <a:gd name="T57" fmla="*/ 4 h 94"/>
                <a:gd name="T58" fmla="*/ 160 w 386"/>
                <a:gd name="T59" fmla="*/ 6 h 94"/>
                <a:gd name="T60" fmla="*/ 143 w 386"/>
                <a:gd name="T61" fmla="*/ 11 h 94"/>
                <a:gd name="T62" fmla="*/ 142 w 386"/>
                <a:gd name="T63" fmla="*/ 13 h 94"/>
                <a:gd name="T64" fmla="*/ 140 w 386"/>
                <a:gd name="T65" fmla="*/ 17 h 94"/>
                <a:gd name="T66" fmla="*/ 136 w 386"/>
                <a:gd name="T67" fmla="*/ 22 h 94"/>
                <a:gd name="T68" fmla="*/ 134 w 386"/>
                <a:gd name="T69" fmla="*/ 30 h 94"/>
                <a:gd name="T70" fmla="*/ 132 w 386"/>
                <a:gd name="T71" fmla="*/ 28 h 94"/>
                <a:gd name="T72" fmla="*/ 127 w 386"/>
                <a:gd name="T73" fmla="*/ 26 h 94"/>
                <a:gd name="T74" fmla="*/ 118 w 386"/>
                <a:gd name="T75" fmla="*/ 24 h 94"/>
                <a:gd name="T76" fmla="*/ 108 w 386"/>
                <a:gd name="T77" fmla="*/ 24 h 94"/>
                <a:gd name="T78" fmla="*/ 99 w 386"/>
                <a:gd name="T79" fmla="*/ 24 h 94"/>
                <a:gd name="T80" fmla="*/ 90 w 386"/>
                <a:gd name="T81" fmla="*/ 30 h 94"/>
                <a:gd name="T82" fmla="*/ 81 w 386"/>
                <a:gd name="T83" fmla="*/ 37 h 94"/>
                <a:gd name="T84" fmla="*/ 75 w 386"/>
                <a:gd name="T85" fmla="*/ 52 h 94"/>
                <a:gd name="T86" fmla="*/ 70 w 386"/>
                <a:gd name="T87" fmla="*/ 52 h 94"/>
                <a:gd name="T88" fmla="*/ 61 w 386"/>
                <a:gd name="T89" fmla="*/ 54 h 94"/>
                <a:gd name="T90" fmla="*/ 49 w 386"/>
                <a:gd name="T91" fmla="*/ 61 h 94"/>
                <a:gd name="T92" fmla="*/ 46 w 386"/>
                <a:gd name="T93" fmla="*/ 78 h 94"/>
                <a:gd name="T94" fmla="*/ 40 w 386"/>
                <a:gd name="T95" fmla="*/ 74 h 94"/>
                <a:gd name="T96" fmla="*/ 27 w 386"/>
                <a:gd name="T97" fmla="*/ 68 h 94"/>
                <a:gd name="T98" fmla="*/ 13 w 386"/>
                <a:gd name="T99" fmla="*/ 72 h 94"/>
                <a:gd name="T100" fmla="*/ 0 w 386"/>
                <a:gd name="T10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6" h="94">
                  <a:moveTo>
                    <a:pt x="0" y="94"/>
                  </a:moveTo>
                  <a:lnTo>
                    <a:pt x="386" y="94"/>
                  </a:lnTo>
                  <a:lnTo>
                    <a:pt x="386" y="89"/>
                  </a:lnTo>
                  <a:lnTo>
                    <a:pt x="384" y="78"/>
                  </a:lnTo>
                  <a:lnTo>
                    <a:pt x="377" y="67"/>
                  </a:lnTo>
                  <a:lnTo>
                    <a:pt x="357" y="61"/>
                  </a:lnTo>
                  <a:lnTo>
                    <a:pt x="357" y="59"/>
                  </a:lnTo>
                  <a:lnTo>
                    <a:pt x="355" y="52"/>
                  </a:lnTo>
                  <a:lnTo>
                    <a:pt x="351" y="44"/>
                  </a:lnTo>
                  <a:lnTo>
                    <a:pt x="348" y="35"/>
                  </a:lnTo>
                  <a:lnTo>
                    <a:pt x="338" y="28"/>
                  </a:lnTo>
                  <a:lnTo>
                    <a:pt x="327" y="22"/>
                  </a:lnTo>
                  <a:lnTo>
                    <a:pt x="313" y="22"/>
                  </a:lnTo>
                  <a:lnTo>
                    <a:pt x="292" y="28"/>
                  </a:lnTo>
                  <a:lnTo>
                    <a:pt x="292" y="26"/>
                  </a:lnTo>
                  <a:lnTo>
                    <a:pt x="289" y="21"/>
                  </a:lnTo>
                  <a:lnTo>
                    <a:pt x="285" y="15"/>
                  </a:lnTo>
                  <a:lnTo>
                    <a:pt x="280" y="8"/>
                  </a:lnTo>
                  <a:lnTo>
                    <a:pt x="270" y="4"/>
                  </a:lnTo>
                  <a:lnTo>
                    <a:pt x="257" y="0"/>
                  </a:lnTo>
                  <a:lnTo>
                    <a:pt x="243" y="0"/>
                  </a:lnTo>
                  <a:lnTo>
                    <a:pt x="224" y="6"/>
                  </a:lnTo>
                  <a:lnTo>
                    <a:pt x="206" y="24"/>
                  </a:lnTo>
                  <a:lnTo>
                    <a:pt x="206" y="22"/>
                  </a:lnTo>
                  <a:lnTo>
                    <a:pt x="202" y="19"/>
                  </a:lnTo>
                  <a:lnTo>
                    <a:pt x="199" y="15"/>
                  </a:lnTo>
                  <a:lnTo>
                    <a:pt x="193" y="10"/>
                  </a:lnTo>
                  <a:lnTo>
                    <a:pt x="186" y="6"/>
                  </a:lnTo>
                  <a:lnTo>
                    <a:pt x="175" y="4"/>
                  </a:lnTo>
                  <a:lnTo>
                    <a:pt x="160" y="6"/>
                  </a:lnTo>
                  <a:lnTo>
                    <a:pt x="143" y="11"/>
                  </a:lnTo>
                  <a:lnTo>
                    <a:pt x="142" y="13"/>
                  </a:lnTo>
                  <a:lnTo>
                    <a:pt x="140" y="17"/>
                  </a:lnTo>
                  <a:lnTo>
                    <a:pt x="136" y="22"/>
                  </a:lnTo>
                  <a:lnTo>
                    <a:pt x="134" y="30"/>
                  </a:lnTo>
                  <a:lnTo>
                    <a:pt x="132" y="28"/>
                  </a:lnTo>
                  <a:lnTo>
                    <a:pt x="127" y="26"/>
                  </a:lnTo>
                  <a:lnTo>
                    <a:pt x="118" y="24"/>
                  </a:lnTo>
                  <a:lnTo>
                    <a:pt x="108" y="24"/>
                  </a:lnTo>
                  <a:lnTo>
                    <a:pt x="99" y="24"/>
                  </a:lnTo>
                  <a:lnTo>
                    <a:pt x="90" y="30"/>
                  </a:lnTo>
                  <a:lnTo>
                    <a:pt x="81" y="37"/>
                  </a:lnTo>
                  <a:lnTo>
                    <a:pt x="75" y="52"/>
                  </a:lnTo>
                  <a:lnTo>
                    <a:pt x="70" y="52"/>
                  </a:lnTo>
                  <a:lnTo>
                    <a:pt x="61" y="54"/>
                  </a:lnTo>
                  <a:lnTo>
                    <a:pt x="49" y="61"/>
                  </a:lnTo>
                  <a:lnTo>
                    <a:pt x="46" y="78"/>
                  </a:lnTo>
                  <a:lnTo>
                    <a:pt x="40" y="74"/>
                  </a:lnTo>
                  <a:lnTo>
                    <a:pt x="27" y="68"/>
                  </a:lnTo>
                  <a:lnTo>
                    <a:pt x="13" y="72"/>
                  </a:lnTo>
                  <a:lnTo>
                    <a:pt x="0" y="94"/>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6" name="Freeform 82"/>
            <p:cNvSpPr>
              <a:spLocks/>
            </p:cNvSpPr>
            <p:nvPr/>
          </p:nvSpPr>
          <p:spPr bwMode="auto">
            <a:xfrm>
              <a:off x="2866" y="2410"/>
              <a:ext cx="849" cy="109"/>
            </a:xfrm>
            <a:custGeom>
              <a:avLst/>
              <a:gdLst>
                <a:gd name="T0" fmla="*/ 52 w 849"/>
                <a:gd name="T1" fmla="*/ 83 h 109"/>
                <a:gd name="T2" fmla="*/ 39 w 849"/>
                <a:gd name="T3" fmla="*/ 0 h 109"/>
                <a:gd name="T4" fmla="*/ 37 w 849"/>
                <a:gd name="T5" fmla="*/ 0 h 109"/>
                <a:gd name="T6" fmla="*/ 0 w 849"/>
                <a:gd name="T7" fmla="*/ 15 h 109"/>
                <a:gd name="T8" fmla="*/ 23 w 849"/>
                <a:gd name="T9" fmla="*/ 109 h 109"/>
                <a:gd name="T10" fmla="*/ 849 w 849"/>
                <a:gd name="T11" fmla="*/ 63 h 109"/>
                <a:gd name="T12" fmla="*/ 845 w 849"/>
                <a:gd name="T13" fmla="*/ 48 h 109"/>
                <a:gd name="T14" fmla="*/ 52 w 849"/>
                <a:gd name="T15" fmla="*/ 83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09">
                  <a:moveTo>
                    <a:pt x="52" y="83"/>
                  </a:moveTo>
                  <a:lnTo>
                    <a:pt x="39" y="0"/>
                  </a:lnTo>
                  <a:lnTo>
                    <a:pt x="37" y="0"/>
                  </a:lnTo>
                  <a:lnTo>
                    <a:pt x="0" y="15"/>
                  </a:lnTo>
                  <a:lnTo>
                    <a:pt x="23" y="109"/>
                  </a:lnTo>
                  <a:lnTo>
                    <a:pt x="849" y="63"/>
                  </a:lnTo>
                  <a:lnTo>
                    <a:pt x="845" y="48"/>
                  </a:lnTo>
                  <a:lnTo>
                    <a:pt x="52" y="83"/>
                  </a:lnTo>
                  <a:close/>
                </a:path>
              </a:pathLst>
            </a:custGeom>
            <a:solidFill>
              <a:srgbClr val="9E8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7" name="Freeform 83"/>
            <p:cNvSpPr>
              <a:spLocks/>
            </p:cNvSpPr>
            <p:nvPr/>
          </p:nvSpPr>
          <p:spPr bwMode="auto">
            <a:xfrm>
              <a:off x="2905" y="2404"/>
              <a:ext cx="806" cy="89"/>
            </a:xfrm>
            <a:custGeom>
              <a:avLst/>
              <a:gdLst>
                <a:gd name="T0" fmla="*/ 806 w 806"/>
                <a:gd name="T1" fmla="*/ 54 h 89"/>
                <a:gd name="T2" fmla="*/ 793 w 806"/>
                <a:gd name="T3" fmla="*/ 0 h 89"/>
                <a:gd name="T4" fmla="*/ 0 w 806"/>
                <a:gd name="T5" fmla="*/ 6 h 89"/>
                <a:gd name="T6" fmla="*/ 13 w 806"/>
                <a:gd name="T7" fmla="*/ 89 h 89"/>
                <a:gd name="T8" fmla="*/ 806 w 806"/>
                <a:gd name="T9" fmla="*/ 54 h 89"/>
              </a:gdLst>
              <a:ahLst/>
              <a:cxnLst>
                <a:cxn ang="0">
                  <a:pos x="T0" y="T1"/>
                </a:cxn>
                <a:cxn ang="0">
                  <a:pos x="T2" y="T3"/>
                </a:cxn>
                <a:cxn ang="0">
                  <a:pos x="T4" y="T5"/>
                </a:cxn>
                <a:cxn ang="0">
                  <a:pos x="T6" y="T7"/>
                </a:cxn>
                <a:cxn ang="0">
                  <a:pos x="T8" y="T9"/>
                </a:cxn>
              </a:cxnLst>
              <a:rect l="0" t="0" r="r" b="b"/>
              <a:pathLst>
                <a:path w="806" h="89">
                  <a:moveTo>
                    <a:pt x="806" y="54"/>
                  </a:moveTo>
                  <a:lnTo>
                    <a:pt x="793" y="0"/>
                  </a:lnTo>
                  <a:lnTo>
                    <a:pt x="0" y="6"/>
                  </a:lnTo>
                  <a:lnTo>
                    <a:pt x="13" y="89"/>
                  </a:lnTo>
                  <a:lnTo>
                    <a:pt x="806" y="54"/>
                  </a:lnTo>
                  <a:close/>
                </a:path>
              </a:pathLst>
            </a:custGeom>
            <a:solidFill>
              <a:srgbClr val="D1B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8" name="Freeform 84"/>
            <p:cNvSpPr>
              <a:spLocks/>
            </p:cNvSpPr>
            <p:nvPr/>
          </p:nvSpPr>
          <p:spPr bwMode="auto">
            <a:xfrm>
              <a:off x="3161" y="2428"/>
              <a:ext cx="515" cy="332"/>
            </a:xfrm>
            <a:custGeom>
              <a:avLst/>
              <a:gdLst>
                <a:gd name="T0" fmla="*/ 29 w 515"/>
                <a:gd name="T1" fmla="*/ 57 h 332"/>
                <a:gd name="T2" fmla="*/ 53 w 515"/>
                <a:gd name="T3" fmla="*/ 4 h 332"/>
                <a:gd name="T4" fmla="*/ 51 w 515"/>
                <a:gd name="T5" fmla="*/ 4 h 332"/>
                <a:gd name="T6" fmla="*/ 22 w 515"/>
                <a:gd name="T7" fmla="*/ 0 h 332"/>
                <a:gd name="T8" fmla="*/ 0 w 515"/>
                <a:gd name="T9" fmla="*/ 63 h 332"/>
                <a:gd name="T10" fmla="*/ 493 w 515"/>
                <a:gd name="T11" fmla="*/ 332 h 332"/>
                <a:gd name="T12" fmla="*/ 515 w 515"/>
                <a:gd name="T13" fmla="*/ 326 h 332"/>
                <a:gd name="T14" fmla="*/ 29 w 515"/>
                <a:gd name="T15" fmla="*/ 57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332">
                  <a:moveTo>
                    <a:pt x="29" y="57"/>
                  </a:moveTo>
                  <a:lnTo>
                    <a:pt x="53" y="4"/>
                  </a:lnTo>
                  <a:lnTo>
                    <a:pt x="51" y="4"/>
                  </a:lnTo>
                  <a:lnTo>
                    <a:pt x="22" y="0"/>
                  </a:lnTo>
                  <a:lnTo>
                    <a:pt x="0" y="63"/>
                  </a:lnTo>
                  <a:lnTo>
                    <a:pt x="493" y="332"/>
                  </a:lnTo>
                  <a:lnTo>
                    <a:pt x="515" y="326"/>
                  </a:lnTo>
                  <a:lnTo>
                    <a:pt x="29" y="57"/>
                  </a:lnTo>
                  <a:close/>
                </a:path>
              </a:pathLst>
            </a:custGeom>
            <a:solidFill>
              <a:srgbClr val="9E8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9" name="Freeform 85"/>
            <p:cNvSpPr>
              <a:spLocks/>
            </p:cNvSpPr>
            <p:nvPr/>
          </p:nvSpPr>
          <p:spPr bwMode="auto">
            <a:xfrm>
              <a:off x="3190" y="2432"/>
              <a:ext cx="507" cy="322"/>
            </a:xfrm>
            <a:custGeom>
              <a:avLst/>
              <a:gdLst>
                <a:gd name="T0" fmla="*/ 486 w 507"/>
                <a:gd name="T1" fmla="*/ 322 h 322"/>
                <a:gd name="T2" fmla="*/ 507 w 507"/>
                <a:gd name="T3" fmla="*/ 265 h 322"/>
                <a:gd name="T4" fmla="*/ 24 w 507"/>
                <a:gd name="T5" fmla="*/ 0 h 322"/>
                <a:gd name="T6" fmla="*/ 0 w 507"/>
                <a:gd name="T7" fmla="*/ 53 h 322"/>
                <a:gd name="T8" fmla="*/ 486 w 507"/>
                <a:gd name="T9" fmla="*/ 322 h 322"/>
              </a:gdLst>
              <a:ahLst/>
              <a:cxnLst>
                <a:cxn ang="0">
                  <a:pos x="T0" y="T1"/>
                </a:cxn>
                <a:cxn ang="0">
                  <a:pos x="T2" y="T3"/>
                </a:cxn>
                <a:cxn ang="0">
                  <a:pos x="T4" y="T5"/>
                </a:cxn>
                <a:cxn ang="0">
                  <a:pos x="T6" y="T7"/>
                </a:cxn>
                <a:cxn ang="0">
                  <a:pos x="T8" y="T9"/>
                </a:cxn>
              </a:cxnLst>
              <a:rect l="0" t="0" r="r" b="b"/>
              <a:pathLst>
                <a:path w="507" h="322">
                  <a:moveTo>
                    <a:pt x="486" y="322"/>
                  </a:moveTo>
                  <a:lnTo>
                    <a:pt x="507" y="265"/>
                  </a:lnTo>
                  <a:lnTo>
                    <a:pt x="24" y="0"/>
                  </a:lnTo>
                  <a:lnTo>
                    <a:pt x="0" y="53"/>
                  </a:lnTo>
                  <a:lnTo>
                    <a:pt x="486" y="322"/>
                  </a:lnTo>
                  <a:close/>
                </a:path>
              </a:pathLst>
            </a:custGeom>
            <a:solidFill>
              <a:srgbClr val="D1B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0" name="Freeform 86"/>
            <p:cNvSpPr>
              <a:spLocks/>
            </p:cNvSpPr>
            <p:nvPr/>
          </p:nvSpPr>
          <p:spPr bwMode="auto">
            <a:xfrm>
              <a:off x="1812" y="2465"/>
              <a:ext cx="482" cy="385"/>
            </a:xfrm>
            <a:custGeom>
              <a:avLst/>
              <a:gdLst>
                <a:gd name="T0" fmla="*/ 57 w 482"/>
                <a:gd name="T1" fmla="*/ 357 h 385"/>
                <a:gd name="T2" fmla="*/ 14 w 482"/>
                <a:gd name="T3" fmla="*/ 315 h 385"/>
                <a:gd name="T4" fmla="*/ 14 w 482"/>
                <a:gd name="T5" fmla="*/ 317 h 385"/>
                <a:gd name="T6" fmla="*/ 0 w 482"/>
                <a:gd name="T7" fmla="*/ 342 h 385"/>
                <a:gd name="T8" fmla="*/ 49 w 482"/>
                <a:gd name="T9" fmla="*/ 385 h 385"/>
                <a:gd name="T10" fmla="*/ 480 w 482"/>
                <a:gd name="T11" fmla="*/ 24 h 385"/>
                <a:gd name="T12" fmla="*/ 482 w 482"/>
                <a:gd name="T13" fmla="*/ 0 h 385"/>
                <a:gd name="T14" fmla="*/ 57 w 482"/>
                <a:gd name="T15" fmla="*/ 357 h 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385">
                  <a:moveTo>
                    <a:pt x="57" y="357"/>
                  </a:moveTo>
                  <a:lnTo>
                    <a:pt x="14" y="315"/>
                  </a:lnTo>
                  <a:lnTo>
                    <a:pt x="14" y="317"/>
                  </a:lnTo>
                  <a:lnTo>
                    <a:pt x="0" y="342"/>
                  </a:lnTo>
                  <a:lnTo>
                    <a:pt x="49" y="385"/>
                  </a:lnTo>
                  <a:lnTo>
                    <a:pt x="480" y="24"/>
                  </a:lnTo>
                  <a:lnTo>
                    <a:pt x="482" y="0"/>
                  </a:lnTo>
                  <a:lnTo>
                    <a:pt x="57" y="357"/>
                  </a:lnTo>
                  <a:close/>
                </a:path>
              </a:pathLst>
            </a:custGeom>
            <a:solidFill>
              <a:srgbClr val="9E8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1" name="Freeform 87"/>
            <p:cNvSpPr>
              <a:spLocks/>
            </p:cNvSpPr>
            <p:nvPr/>
          </p:nvSpPr>
          <p:spPr bwMode="auto">
            <a:xfrm>
              <a:off x="1826" y="2427"/>
              <a:ext cx="468" cy="395"/>
            </a:xfrm>
            <a:custGeom>
              <a:avLst/>
              <a:gdLst>
                <a:gd name="T0" fmla="*/ 468 w 468"/>
                <a:gd name="T1" fmla="*/ 38 h 395"/>
                <a:gd name="T2" fmla="*/ 422 w 468"/>
                <a:gd name="T3" fmla="*/ 0 h 395"/>
                <a:gd name="T4" fmla="*/ 0 w 468"/>
                <a:gd name="T5" fmla="*/ 353 h 395"/>
                <a:gd name="T6" fmla="*/ 43 w 468"/>
                <a:gd name="T7" fmla="*/ 395 h 395"/>
                <a:gd name="T8" fmla="*/ 468 w 468"/>
                <a:gd name="T9" fmla="*/ 38 h 395"/>
              </a:gdLst>
              <a:ahLst/>
              <a:cxnLst>
                <a:cxn ang="0">
                  <a:pos x="T0" y="T1"/>
                </a:cxn>
                <a:cxn ang="0">
                  <a:pos x="T2" y="T3"/>
                </a:cxn>
                <a:cxn ang="0">
                  <a:pos x="T4" y="T5"/>
                </a:cxn>
                <a:cxn ang="0">
                  <a:pos x="T6" y="T7"/>
                </a:cxn>
                <a:cxn ang="0">
                  <a:pos x="T8" y="T9"/>
                </a:cxn>
              </a:cxnLst>
              <a:rect l="0" t="0" r="r" b="b"/>
              <a:pathLst>
                <a:path w="468" h="395">
                  <a:moveTo>
                    <a:pt x="468" y="38"/>
                  </a:moveTo>
                  <a:lnTo>
                    <a:pt x="422" y="0"/>
                  </a:lnTo>
                  <a:lnTo>
                    <a:pt x="0" y="353"/>
                  </a:lnTo>
                  <a:lnTo>
                    <a:pt x="43" y="395"/>
                  </a:lnTo>
                  <a:lnTo>
                    <a:pt x="468" y="38"/>
                  </a:lnTo>
                  <a:close/>
                </a:path>
              </a:pathLst>
            </a:custGeom>
            <a:solidFill>
              <a:srgbClr val="D1B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2" name="Freeform 88"/>
            <p:cNvSpPr>
              <a:spLocks/>
            </p:cNvSpPr>
            <p:nvPr/>
          </p:nvSpPr>
          <p:spPr bwMode="auto">
            <a:xfrm>
              <a:off x="1659" y="2369"/>
              <a:ext cx="832" cy="181"/>
            </a:xfrm>
            <a:custGeom>
              <a:avLst/>
              <a:gdLst>
                <a:gd name="T0" fmla="*/ 791 w 832"/>
                <a:gd name="T1" fmla="*/ 85 h 181"/>
                <a:gd name="T2" fmla="*/ 791 w 832"/>
                <a:gd name="T3" fmla="*/ 0 h 181"/>
                <a:gd name="T4" fmla="*/ 793 w 832"/>
                <a:gd name="T5" fmla="*/ 0 h 181"/>
                <a:gd name="T6" fmla="*/ 832 w 832"/>
                <a:gd name="T7" fmla="*/ 10 h 181"/>
                <a:gd name="T8" fmla="*/ 825 w 832"/>
                <a:gd name="T9" fmla="*/ 105 h 181"/>
                <a:gd name="T10" fmla="*/ 0 w 832"/>
                <a:gd name="T11" fmla="*/ 181 h 181"/>
                <a:gd name="T12" fmla="*/ 2 w 832"/>
                <a:gd name="T13" fmla="*/ 166 h 181"/>
                <a:gd name="T14" fmla="*/ 791 w 832"/>
                <a:gd name="T15" fmla="*/ 85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181">
                  <a:moveTo>
                    <a:pt x="791" y="85"/>
                  </a:moveTo>
                  <a:lnTo>
                    <a:pt x="791" y="0"/>
                  </a:lnTo>
                  <a:lnTo>
                    <a:pt x="793" y="0"/>
                  </a:lnTo>
                  <a:lnTo>
                    <a:pt x="832" y="10"/>
                  </a:lnTo>
                  <a:lnTo>
                    <a:pt x="825" y="105"/>
                  </a:lnTo>
                  <a:lnTo>
                    <a:pt x="0" y="181"/>
                  </a:lnTo>
                  <a:lnTo>
                    <a:pt x="2" y="166"/>
                  </a:lnTo>
                  <a:lnTo>
                    <a:pt x="791" y="85"/>
                  </a:lnTo>
                  <a:close/>
                </a:path>
              </a:pathLst>
            </a:custGeom>
            <a:solidFill>
              <a:srgbClr val="9E8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3" name="Freeform 89"/>
            <p:cNvSpPr>
              <a:spLocks/>
            </p:cNvSpPr>
            <p:nvPr/>
          </p:nvSpPr>
          <p:spPr bwMode="auto">
            <a:xfrm>
              <a:off x="1661" y="2369"/>
              <a:ext cx="789" cy="166"/>
            </a:xfrm>
            <a:custGeom>
              <a:avLst/>
              <a:gdLst>
                <a:gd name="T0" fmla="*/ 0 w 789"/>
                <a:gd name="T1" fmla="*/ 166 h 166"/>
                <a:gd name="T2" fmla="*/ 4 w 789"/>
                <a:gd name="T3" fmla="*/ 111 h 166"/>
                <a:gd name="T4" fmla="*/ 789 w 789"/>
                <a:gd name="T5" fmla="*/ 0 h 166"/>
                <a:gd name="T6" fmla="*/ 789 w 789"/>
                <a:gd name="T7" fmla="*/ 85 h 166"/>
                <a:gd name="T8" fmla="*/ 0 w 789"/>
                <a:gd name="T9" fmla="*/ 166 h 166"/>
              </a:gdLst>
              <a:ahLst/>
              <a:cxnLst>
                <a:cxn ang="0">
                  <a:pos x="T0" y="T1"/>
                </a:cxn>
                <a:cxn ang="0">
                  <a:pos x="T2" y="T3"/>
                </a:cxn>
                <a:cxn ang="0">
                  <a:pos x="T4" y="T5"/>
                </a:cxn>
                <a:cxn ang="0">
                  <a:pos x="T6" y="T7"/>
                </a:cxn>
                <a:cxn ang="0">
                  <a:pos x="T8" y="T9"/>
                </a:cxn>
              </a:cxnLst>
              <a:rect l="0" t="0" r="r" b="b"/>
              <a:pathLst>
                <a:path w="789" h="166">
                  <a:moveTo>
                    <a:pt x="0" y="166"/>
                  </a:moveTo>
                  <a:lnTo>
                    <a:pt x="4" y="111"/>
                  </a:lnTo>
                  <a:lnTo>
                    <a:pt x="789" y="0"/>
                  </a:lnTo>
                  <a:lnTo>
                    <a:pt x="789" y="85"/>
                  </a:lnTo>
                  <a:lnTo>
                    <a:pt x="0" y="166"/>
                  </a:lnTo>
                  <a:close/>
                </a:path>
              </a:pathLst>
            </a:custGeom>
            <a:solidFill>
              <a:srgbClr val="D1B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4" name="Freeform 90"/>
            <p:cNvSpPr>
              <a:spLocks/>
            </p:cNvSpPr>
            <p:nvPr/>
          </p:nvSpPr>
          <p:spPr bwMode="auto">
            <a:xfrm>
              <a:off x="2141" y="2287"/>
              <a:ext cx="114" cy="59"/>
            </a:xfrm>
            <a:custGeom>
              <a:avLst/>
              <a:gdLst>
                <a:gd name="T0" fmla="*/ 0 w 114"/>
                <a:gd name="T1" fmla="*/ 40 h 59"/>
                <a:gd name="T2" fmla="*/ 2 w 114"/>
                <a:gd name="T3" fmla="*/ 38 h 59"/>
                <a:gd name="T4" fmla="*/ 8 w 114"/>
                <a:gd name="T5" fmla="*/ 36 h 59"/>
                <a:gd name="T6" fmla="*/ 15 w 114"/>
                <a:gd name="T7" fmla="*/ 35 h 59"/>
                <a:gd name="T8" fmla="*/ 24 w 114"/>
                <a:gd name="T9" fmla="*/ 31 h 59"/>
                <a:gd name="T10" fmla="*/ 30 w 114"/>
                <a:gd name="T11" fmla="*/ 29 h 59"/>
                <a:gd name="T12" fmla="*/ 39 w 114"/>
                <a:gd name="T13" fmla="*/ 25 h 59"/>
                <a:gd name="T14" fmla="*/ 48 w 114"/>
                <a:gd name="T15" fmla="*/ 22 h 59"/>
                <a:gd name="T16" fmla="*/ 57 w 114"/>
                <a:gd name="T17" fmla="*/ 18 h 59"/>
                <a:gd name="T18" fmla="*/ 66 w 114"/>
                <a:gd name="T19" fmla="*/ 14 h 59"/>
                <a:gd name="T20" fmla="*/ 74 w 114"/>
                <a:gd name="T21" fmla="*/ 13 h 59"/>
                <a:gd name="T22" fmla="*/ 79 w 114"/>
                <a:gd name="T23" fmla="*/ 9 h 59"/>
                <a:gd name="T24" fmla="*/ 81 w 114"/>
                <a:gd name="T25" fmla="*/ 9 h 59"/>
                <a:gd name="T26" fmla="*/ 107 w 114"/>
                <a:gd name="T27" fmla="*/ 0 h 59"/>
                <a:gd name="T28" fmla="*/ 109 w 114"/>
                <a:gd name="T29" fmla="*/ 0 h 59"/>
                <a:gd name="T30" fmla="*/ 113 w 114"/>
                <a:gd name="T31" fmla="*/ 2 h 59"/>
                <a:gd name="T32" fmla="*/ 114 w 114"/>
                <a:gd name="T33" fmla="*/ 3 h 59"/>
                <a:gd name="T34" fmla="*/ 114 w 114"/>
                <a:gd name="T35" fmla="*/ 9 h 59"/>
                <a:gd name="T36" fmla="*/ 85 w 114"/>
                <a:gd name="T37" fmla="*/ 22 h 59"/>
                <a:gd name="T38" fmla="*/ 79 w 114"/>
                <a:gd name="T39" fmla="*/ 24 h 59"/>
                <a:gd name="T40" fmla="*/ 68 w 114"/>
                <a:gd name="T41" fmla="*/ 31 h 59"/>
                <a:gd name="T42" fmla="*/ 52 w 114"/>
                <a:gd name="T43" fmla="*/ 38 h 59"/>
                <a:gd name="T44" fmla="*/ 35 w 114"/>
                <a:gd name="T45" fmla="*/ 46 h 59"/>
                <a:gd name="T46" fmla="*/ 33 w 114"/>
                <a:gd name="T47" fmla="*/ 48 h 59"/>
                <a:gd name="T48" fmla="*/ 28 w 114"/>
                <a:gd name="T49" fmla="*/ 49 h 59"/>
                <a:gd name="T50" fmla="*/ 20 w 114"/>
                <a:gd name="T51" fmla="*/ 53 h 59"/>
                <a:gd name="T52" fmla="*/ 11 w 114"/>
                <a:gd name="T53" fmla="*/ 59 h 59"/>
                <a:gd name="T54" fmla="*/ 9 w 114"/>
                <a:gd name="T55" fmla="*/ 59 h 59"/>
                <a:gd name="T56" fmla="*/ 4 w 114"/>
                <a:gd name="T57" fmla="*/ 57 h 59"/>
                <a:gd name="T58" fmla="*/ 0 w 114"/>
                <a:gd name="T59" fmla="*/ 51 h 59"/>
                <a:gd name="T60" fmla="*/ 0 w 114"/>
                <a:gd name="T6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59">
                  <a:moveTo>
                    <a:pt x="0" y="40"/>
                  </a:moveTo>
                  <a:lnTo>
                    <a:pt x="2" y="38"/>
                  </a:lnTo>
                  <a:lnTo>
                    <a:pt x="8" y="36"/>
                  </a:lnTo>
                  <a:lnTo>
                    <a:pt x="15" y="35"/>
                  </a:lnTo>
                  <a:lnTo>
                    <a:pt x="24" y="31"/>
                  </a:lnTo>
                  <a:lnTo>
                    <a:pt x="30" y="29"/>
                  </a:lnTo>
                  <a:lnTo>
                    <a:pt x="39" y="25"/>
                  </a:lnTo>
                  <a:lnTo>
                    <a:pt x="48" y="22"/>
                  </a:lnTo>
                  <a:lnTo>
                    <a:pt x="57" y="18"/>
                  </a:lnTo>
                  <a:lnTo>
                    <a:pt x="66" y="14"/>
                  </a:lnTo>
                  <a:lnTo>
                    <a:pt x="74" y="13"/>
                  </a:lnTo>
                  <a:lnTo>
                    <a:pt x="79" y="9"/>
                  </a:lnTo>
                  <a:lnTo>
                    <a:pt x="81" y="9"/>
                  </a:lnTo>
                  <a:lnTo>
                    <a:pt x="107" y="0"/>
                  </a:lnTo>
                  <a:lnTo>
                    <a:pt x="109" y="0"/>
                  </a:lnTo>
                  <a:lnTo>
                    <a:pt x="113" y="2"/>
                  </a:lnTo>
                  <a:lnTo>
                    <a:pt x="114" y="3"/>
                  </a:lnTo>
                  <a:lnTo>
                    <a:pt x="114" y="9"/>
                  </a:lnTo>
                  <a:lnTo>
                    <a:pt x="85" y="22"/>
                  </a:lnTo>
                  <a:lnTo>
                    <a:pt x="79" y="24"/>
                  </a:lnTo>
                  <a:lnTo>
                    <a:pt x="68" y="31"/>
                  </a:lnTo>
                  <a:lnTo>
                    <a:pt x="52" y="38"/>
                  </a:lnTo>
                  <a:lnTo>
                    <a:pt x="35" y="46"/>
                  </a:lnTo>
                  <a:lnTo>
                    <a:pt x="33" y="48"/>
                  </a:lnTo>
                  <a:lnTo>
                    <a:pt x="28" y="49"/>
                  </a:lnTo>
                  <a:lnTo>
                    <a:pt x="20" y="53"/>
                  </a:lnTo>
                  <a:lnTo>
                    <a:pt x="11" y="59"/>
                  </a:lnTo>
                  <a:lnTo>
                    <a:pt x="9" y="59"/>
                  </a:lnTo>
                  <a:lnTo>
                    <a:pt x="4" y="57"/>
                  </a:lnTo>
                  <a:lnTo>
                    <a:pt x="0" y="51"/>
                  </a:lnTo>
                  <a:lnTo>
                    <a:pt x="0" y="40"/>
                  </a:lnTo>
                  <a:close/>
                </a:path>
              </a:pathLst>
            </a:custGeom>
            <a:solidFill>
              <a:srgbClr val="A070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5" name="Freeform 91"/>
            <p:cNvSpPr>
              <a:spLocks/>
            </p:cNvSpPr>
            <p:nvPr/>
          </p:nvSpPr>
          <p:spPr bwMode="auto">
            <a:xfrm>
              <a:off x="2250" y="2300"/>
              <a:ext cx="64" cy="25"/>
            </a:xfrm>
            <a:custGeom>
              <a:avLst/>
              <a:gdLst>
                <a:gd name="T0" fmla="*/ 64 w 64"/>
                <a:gd name="T1" fmla="*/ 9 h 25"/>
                <a:gd name="T2" fmla="*/ 31 w 64"/>
                <a:gd name="T3" fmla="*/ 0 h 25"/>
                <a:gd name="T4" fmla="*/ 0 w 64"/>
                <a:gd name="T5" fmla="*/ 18 h 25"/>
                <a:gd name="T6" fmla="*/ 33 w 64"/>
                <a:gd name="T7" fmla="*/ 25 h 25"/>
                <a:gd name="T8" fmla="*/ 64 w 64"/>
                <a:gd name="T9" fmla="*/ 9 h 25"/>
              </a:gdLst>
              <a:ahLst/>
              <a:cxnLst>
                <a:cxn ang="0">
                  <a:pos x="T0" y="T1"/>
                </a:cxn>
                <a:cxn ang="0">
                  <a:pos x="T2" y="T3"/>
                </a:cxn>
                <a:cxn ang="0">
                  <a:pos x="T4" y="T5"/>
                </a:cxn>
                <a:cxn ang="0">
                  <a:pos x="T6" y="T7"/>
                </a:cxn>
                <a:cxn ang="0">
                  <a:pos x="T8" y="T9"/>
                </a:cxn>
              </a:cxnLst>
              <a:rect l="0" t="0" r="r" b="b"/>
              <a:pathLst>
                <a:path w="64" h="25">
                  <a:moveTo>
                    <a:pt x="64" y="9"/>
                  </a:moveTo>
                  <a:lnTo>
                    <a:pt x="31" y="0"/>
                  </a:lnTo>
                  <a:lnTo>
                    <a:pt x="0" y="18"/>
                  </a:lnTo>
                  <a:lnTo>
                    <a:pt x="33" y="25"/>
                  </a:lnTo>
                  <a:lnTo>
                    <a:pt x="64" y="9"/>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6" name="Freeform 92"/>
            <p:cNvSpPr>
              <a:spLocks/>
            </p:cNvSpPr>
            <p:nvPr/>
          </p:nvSpPr>
          <p:spPr bwMode="auto">
            <a:xfrm>
              <a:off x="2231" y="2230"/>
              <a:ext cx="50" cy="88"/>
            </a:xfrm>
            <a:custGeom>
              <a:avLst/>
              <a:gdLst>
                <a:gd name="T0" fmla="*/ 0 w 50"/>
                <a:gd name="T1" fmla="*/ 20 h 88"/>
                <a:gd name="T2" fmla="*/ 19 w 50"/>
                <a:gd name="T3" fmla="*/ 88 h 88"/>
                <a:gd name="T4" fmla="*/ 19 w 50"/>
                <a:gd name="T5" fmla="*/ 88 h 88"/>
                <a:gd name="T6" fmla="*/ 50 w 50"/>
                <a:gd name="T7" fmla="*/ 70 h 88"/>
                <a:gd name="T8" fmla="*/ 35 w 50"/>
                <a:gd name="T9" fmla="*/ 0 h 88"/>
                <a:gd name="T10" fmla="*/ 0 w 50"/>
                <a:gd name="T11" fmla="*/ 20 h 88"/>
              </a:gdLst>
              <a:ahLst/>
              <a:cxnLst>
                <a:cxn ang="0">
                  <a:pos x="T0" y="T1"/>
                </a:cxn>
                <a:cxn ang="0">
                  <a:pos x="T2" y="T3"/>
                </a:cxn>
                <a:cxn ang="0">
                  <a:pos x="T4" y="T5"/>
                </a:cxn>
                <a:cxn ang="0">
                  <a:pos x="T6" y="T7"/>
                </a:cxn>
                <a:cxn ang="0">
                  <a:pos x="T8" y="T9"/>
                </a:cxn>
                <a:cxn ang="0">
                  <a:pos x="T10" y="T11"/>
                </a:cxn>
              </a:cxnLst>
              <a:rect l="0" t="0" r="r" b="b"/>
              <a:pathLst>
                <a:path w="50" h="88">
                  <a:moveTo>
                    <a:pt x="0" y="20"/>
                  </a:moveTo>
                  <a:lnTo>
                    <a:pt x="19" y="88"/>
                  </a:lnTo>
                  <a:lnTo>
                    <a:pt x="19" y="88"/>
                  </a:lnTo>
                  <a:lnTo>
                    <a:pt x="50" y="70"/>
                  </a:lnTo>
                  <a:lnTo>
                    <a:pt x="35" y="0"/>
                  </a:lnTo>
                  <a:lnTo>
                    <a:pt x="0" y="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7" name="Freeform 93"/>
            <p:cNvSpPr>
              <a:spLocks/>
            </p:cNvSpPr>
            <p:nvPr/>
          </p:nvSpPr>
          <p:spPr bwMode="auto">
            <a:xfrm>
              <a:off x="2266" y="2230"/>
              <a:ext cx="48" cy="79"/>
            </a:xfrm>
            <a:custGeom>
              <a:avLst/>
              <a:gdLst>
                <a:gd name="T0" fmla="*/ 48 w 48"/>
                <a:gd name="T1" fmla="*/ 79 h 79"/>
                <a:gd name="T2" fmla="*/ 48 w 48"/>
                <a:gd name="T3" fmla="*/ 79 h 79"/>
                <a:gd name="T4" fmla="*/ 28 w 48"/>
                <a:gd name="T5" fmla="*/ 9 h 79"/>
                <a:gd name="T6" fmla="*/ 2 w 48"/>
                <a:gd name="T7" fmla="*/ 0 h 79"/>
                <a:gd name="T8" fmla="*/ 0 w 48"/>
                <a:gd name="T9" fmla="*/ 0 h 79"/>
                <a:gd name="T10" fmla="*/ 15 w 48"/>
                <a:gd name="T11" fmla="*/ 70 h 79"/>
                <a:gd name="T12" fmla="*/ 15 w 48"/>
                <a:gd name="T13" fmla="*/ 70 h 79"/>
                <a:gd name="T14" fmla="*/ 48 w 48"/>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9">
                  <a:moveTo>
                    <a:pt x="48" y="79"/>
                  </a:moveTo>
                  <a:lnTo>
                    <a:pt x="48" y="79"/>
                  </a:lnTo>
                  <a:lnTo>
                    <a:pt x="28" y="9"/>
                  </a:lnTo>
                  <a:lnTo>
                    <a:pt x="2" y="0"/>
                  </a:lnTo>
                  <a:lnTo>
                    <a:pt x="0" y="0"/>
                  </a:lnTo>
                  <a:lnTo>
                    <a:pt x="15" y="70"/>
                  </a:lnTo>
                  <a:lnTo>
                    <a:pt x="15" y="70"/>
                  </a:lnTo>
                  <a:lnTo>
                    <a:pt x="48" y="79"/>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idx="4294967295"/>
          </p:nvPr>
        </p:nvSpPr>
        <p:spPr>
          <a:xfrm>
            <a:off x="1036884" y="304800"/>
            <a:ext cx="7192716" cy="1143000"/>
          </a:xfrm>
        </p:spPr>
        <p:txBody>
          <a:bodyPr>
            <a:normAutofit/>
          </a:bodyPr>
          <a:lstStyle/>
          <a:p>
            <a:r>
              <a:rPr lang="en-US" sz="6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Faith Bridges Gap</a:t>
            </a:r>
          </a:p>
        </p:txBody>
      </p:sp>
      <p:sp>
        <p:nvSpPr>
          <p:cNvPr id="4" name="TextBox 3"/>
          <p:cNvSpPr txBox="1"/>
          <p:nvPr/>
        </p:nvSpPr>
        <p:spPr>
          <a:xfrm>
            <a:off x="1036884" y="2703115"/>
            <a:ext cx="2239716" cy="1077218"/>
          </a:xfrm>
          <a:prstGeom prst="rect">
            <a:avLst/>
          </a:prstGeom>
          <a:noFill/>
        </p:spPr>
        <p:txBody>
          <a:bodyPr wrap="none" rtlCol="0">
            <a:spAutoFit/>
          </a:bodyPr>
          <a:lstStyle/>
          <a:p>
            <a:r>
              <a:rPr lang="en-US" sz="32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rPr>
              <a:t>Sound</a:t>
            </a:r>
          </a:p>
          <a:p>
            <a:r>
              <a:rPr lang="en-US" sz="32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rPr>
              <a:t>Evidences</a:t>
            </a:r>
          </a:p>
        </p:txBody>
      </p:sp>
      <p:sp>
        <p:nvSpPr>
          <p:cNvPr id="7" name="TextBox 6"/>
          <p:cNvSpPr txBox="1"/>
          <p:nvPr/>
        </p:nvSpPr>
        <p:spPr>
          <a:xfrm>
            <a:off x="5257800" y="2971800"/>
            <a:ext cx="2483372" cy="584775"/>
          </a:xfrm>
          <a:prstGeom prst="rect">
            <a:avLst/>
          </a:prstGeom>
          <a:noFill/>
        </p:spPr>
        <p:txBody>
          <a:bodyPr wrap="none" rtlCol="0">
            <a:spAutoFit/>
          </a:bodyPr>
          <a:lstStyle/>
          <a:p>
            <a:r>
              <a:rPr lang="en-US" sz="3200" b="1" spc="3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rPr>
              <a:t>Conclusion</a:t>
            </a:r>
          </a:p>
        </p:txBody>
      </p:sp>
      <p:sp>
        <p:nvSpPr>
          <p:cNvPr id="5" name="TextBox 4"/>
          <p:cNvSpPr txBox="1"/>
          <p:nvPr/>
        </p:nvSpPr>
        <p:spPr>
          <a:xfrm rot="5400000">
            <a:off x="-1928683" y="3300283"/>
            <a:ext cx="5210176" cy="590812"/>
          </a:xfrm>
          <a:prstGeom prst="rect">
            <a:avLst/>
          </a:prstGeom>
          <a:noFill/>
        </p:spPr>
        <p:txBody>
          <a:bodyPr vert="vert270" wrap="none" rtlCol="0">
            <a:prstTxWarp prst="textPlain">
              <a:avLst/>
            </a:prstTxWarp>
            <a:spAutoFit/>
          </a:bodyPr>
          <a:lstStyle/>
          <a:p>
            <a:r>
              <a:rPr lang="en-US" dirty="0"/>
              <a:t>Uncertainty</a:t>
            </a:r>
          </a:p>
        </p:txBody>
      </p:sp>
      <p:sp>
        <p:nvSpPr>
          <p:cNvPr id="6" name="TextBox 5"/>
          <p:cNvSpPr txBox="1"/>
          <p:nvPr/>
        </p:nvSpPr>
        <p:spPr>
          <a:xfrm>
            <a:off x="2858293" y="3815209"/>
            <a:ext cx="2976563" cy="1237903"/>
          </a:xfrm>
          <a:prstGeom prst="rect">
            <a:avLst/>
          </a:prstGeom>
          <a:noFill/>
        </p:spPr>
        <p:txBody>
          <a:bodyPr wrap="none" rtlCol="0">
            <a:prstTxWarp prst="textPlain">
              <a:avLst/>
            </a:prstTxWarp>
            <a:spAutoFit/>
          </a:bodyPr>
          <a:lstStyle/>
          <a:p>
            <a:r>
              <a:rPr lang="en-US" sz="32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reflection blurRad="6350" stA="60000" endA="900" endPos="60000" dist="60007" dir="5400000" sy="-100000" algn="bl" rotWithShape="0"/>
                </a:effectLst>
                <a:latin typeface="Impact" pitchFamily="34" charset="0"/>
              </a:rPr>
              <a:t>FAITH</a:t>
            </a:r>
          </a:p>
        </p:txBody>
      </p:sp>
      <p:sp>
        <p:nvSpPr>
          <p:cNvPr id="100" name="TextBox 99"/>
          <p:cNvSpPr txBox="1"/>
          <p:nvPr/>
        </p:nvSpPr>
        <p:spPr>
          <a:xfrm rot="5400000">
            <a:off x="5786306" y="3300282"/>
            <a:ext cx="5210176" cy="590812"/>
          </a:xfrm>
          <a:prstGeom prst="rect">
            <a:avLst/>
          </a:prstGeom>
          <a:noFill/>
        </p:spPr>
        <p:txBody>
          <a:bodyPr vert="vert270" wrap="none" rtlCol="0">
            <a:prstTxWarp prst="textPlain">
              <a:avLst/>
            </a:prstTxWarp>
            <a:spAutoFit/>
          </a:bodyPr>
          <a:lstStyle/>
          <a:p>
            <a:r>
              <a:rPr lang="en-US" dirty="0"/>
              <a:t>Certainty</a:t>
            </a:r>
          </a:p>
        </p:txBody>
      </p:sp>
      <p:sp>
        <p:nvSpPr>
          <p:cNvPr id="15428" name="TextBox 15427"/>
          <p:cNvSpPr txBox="1"/>
          <p:nvPr/>
        </p:nvSpPr>
        <p:spPr>
          <a:xfrm>
            <a:off x="3867446" y="1407145"/>
            <a:ext cx="1085554" cy="3154710"/>
          </a:xfrm>
          <a:prstGeom prst="rect">
            <a:avLst/>
          </a:prstGeom>
          <a:noFill/>
        </p:spPr>
        <p:txBody>
          <a:bodyPr wrap="none" rtlCol="0">
            <a:spAutoFit/>
          </a:bodyPr>
          <a:lstStyle/>
          <a:p>
            <a:pPr algn="ctr"/>
            <a:r>
              <a:rPr lang="en-US" sz="19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p>
        </p:txBody>
      </p:sp>
      <p:sp>
        <p:nvSpPr>
          <p:cNvPr id="3" name="TextBox 2"/>
          <p:cNvSpPr txBox="1"/>
          <p:nvPr/>
        </p:nvSpPr>
        <p:spPr>
          <a:xfrm>
            <a:off x="1752600" y="2158425"/>
            <a:ext cx="5714999" cy="584775"/>
          </a:xfrm>
          <a:prstGeom prst="rect">
            <a:avLst/>
          </a:prstGeom>
          <a:noFill/>
        </p:spPr>
        <p:txBody>
          <a:bodyPr wrap="square" rtlCol="0">
            <a:spAutoFit/>
          </a:bodyPr>
          <a:lstStyle/>
          <a:p>
            <a:pPr algn="ctr"/>
            <a:r>
              <a:rPr lang="en-US" sz="3200" dirty="0"/>
              <a:t>John 10:38</a:t>
            </a:r>
          </a:p>
        </p:txBody>
      </p:sp>
    </p:spTree>
    <p:extLst>
      <p:ext uri="{BB962C8B-B14F-4D97-AF65-F5344CB8AC3E}">
        <p14:creationId xmlns:p14="http://schemas.microsoft.com/office/powerpoint/2010/main" val="5501584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5428"/>
                                        </p:tgtEl>
                                      </p:cBhvr>
                                    </p:animEffect>
                                    <p:anim calcmode="lin" valueType="num">
                                      <p:cBhvr>
                                        <p:cTn id="7" dur="1000"/>
                                        <p:tgtEl>
                                          <p:spTgt spid="15428"/>
                                        </p:tgtEl>
                                        <p:attrNameLst>
                                          <p:attrName>ppt_x</p:attrName>
                                        </p:attrNameLst>
                                      </p:cBhvr>
                                      <p:tavLst>
                                        <p:tav tm="0">
                                          <p:val>
                                            <p:strVal val="ppt_x"/>
                                          </p:val>
                                        </p:tav>
                                        <p:tav tm="100000">
                                          <p:val>
                                            <p:strVal val="ppt_x"/>
                                          </p:val>
                                        </p:tav>
                                      </p:tavLst>
                                    </p:anim>
                                    <p:anim calcmode="lin" valueType="num">
                                      <p:cBhvr>
                                        <p:cTn id="8" dur="1000"/>
                                        <p:tgtEl>
                                          <p:spTgt spid="15428"/>
                                        </p:tgtEl>
                                        <p:attrNameLst>
                                          <p:attrName>ppt_y</p:attrName>
                                        </p:attrNameLst>
                                      </p:cBhvr>
                                      <p:tavLst>
                                        <p:tav tm="0">
                                          <p:val>
                                            <p:strVal val="ppt_y"/>
                                          </p:val>
                                        </p:tav>
                                        <p:tav tm="100000">
                                          <p:val>
                                            <p:strVal val="ppt_y+.1"/>
                                          </p:val>
                                        </p:tav>
                                      </p:tavLst>
                                    </p:anim>
                                    <p:set>
                                      <p:cBhvr>
                                        <p:cTn id="9" dur="1" fill="hold">
                                          <p:stCondLst>
                                            <p:cond delay="999"/>
                                          </p:stCondLst>
                                        </p:cTn>
                                        <p:tgtEl>
                                          <p:spTgt spid="15428"/>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6" grpId="0"/>
      <p:bldP spid="1542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Good Evidence Is Wanting</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a:t>Assumes </a:t>
            </a:r>
            <a:r>
              <a:rPr lang="en-US" sz="3600" i="1" dirty="0"/>
              <a:t>Law of Biogenesis</a:t>
            </a:r>
            <a:r>
              <a:rPr lang="en-US" sz="3600" dirty="0"/>
              <a:t> has not always been true</a:t>
            </a:r>
          </a:p>
          <a:p>
            <a:pPr marL="514350" indent="-514350">
              <a:buFont typeface="+mj-lt"/>
              <a:buAutoNum type="arabicPeriod"/>
            </a:pPr>
            <a:r>
              <a:rPr lang="en-US" sz="3600" dirty="0"/>
              <a:t>Unsatisfactory way to explain the presence of life, laws, intelligence, information, etc.</a:t>
            </a:r>
          </a:p>
          <a:p>
            <a:pPr marL="514350" indent="-514350">
              <a:buFont typeface="+mj-lt"/>
              <a:buAutoNum type="arabicPeriod"/>
            </a:pPr>
            <a:r>
              <a:rPr lang="en-US" sz="3600" dirty="0"/>
              <a:t>A fossil record without “clear” transitional life-forms</a:t>
            </a:r>
          </a:p>
        </p:txBody>
      </p:sp>
      <p:pic>
        <p:nvPicPr>
          <p:cNvPr id="6" name="Picture 5"/>
          <p:cNvPicPr>
            <a:picLocks noChangeAspect="1"/>
          </p:cNvPicPr>
          <p:nvPr/>
        </p:nvPicPr>
        <p:blipFill>
          <a:blip r:embed="rId2"/>
          <a:stretch>
            <a:fillRect/>
          </a:stretch>
        </p:blipFill>
        <p:spPr>
          <a:xfrm>
            <a:off x="0" y="5708904"/>
            <a:ext cx="9144000" cy="1072896"/>
          </a:xfrm>
          <a:prstGeom prst="rect">
            <a:avLst/>
          </a:prstGeom>
        </p:spPr>
      </p:pic>
    </p:spTree>
    <p:extLst>
      <p:ext uri="{BB962C8B-B14F-4D97-AF65-F5344CB8AC3E}">
        <p14:creationId xmlns:p14="http://schemas.microsoft.com/office/powerpoint/2010/main" val="30300339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Good Evidence Is Contradicting</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a:t>The presence of “living fossils”</a:t>
            </a:r>
          </a:p>
          <a:p>
            <a:pPr marL="514350" indent="-514350">
              <a:buFont typeface="+mj-lt"/>
              <a:buAutoNum type="arabicPeriod"/>
            </a:pPr>
            <a:r>
              <a:rPr lang="en-US" sz="3600" dirty="0" err="1"/>
              <a:t>Polystrate</a:t>
            </a:r>
            <a:r>
              <a:rPr lang="en-US" sz="3600" dirty="0"/>
              <a:t> fossils</a:t>
            </a:r>
          </a:p>
          <a:p>
            <a:pPr marL="514350" indent="-514350">
              <a:buFont typeface="+mj-lt"/>
              <a:buAutoNum type="arabicPeriod"/>
            </a:pPr>
            <a:r>
              <a:rPr lang="en-US" sz="3600" dirty="0"/>
              <a:t>Fossils </a:t>
            </a:r>
            <a:r>
              <a:rPr lang="en-US" sz="3600"/>
              <a:t>that deny </a:t>
            </a:r>
            <a:r>
              <a:rPr lang="en-US" sz="3600" dirty="0"/>
              <a:t>“millions of years”</a:t>
            </a:r>
          </a:p>
        </p:txBody>
      </p:sp>
      <p:pic>
        <p:nvPicPr>
          <p:cNvPr id="4" name="Picture 3"/>
          <p:cNvPicPr>
            <a:picLocks noChangeAspect="1"/>
          </p:cNvPicPr>
          <p:nvPr/>
        </p:nvPicPr>
        <p:blipFill>
          <a:blip r:embed="rId2"/>
          <a:stretch>
            <a:fillRect/>
          </a:stretch>
        </p:blipFill>
        <p:spPr>
          <a:xfrm>
            <a:off x="0" y="5708904"/>
            <a:ext cx="9144000" cy="1072896"/>
          </a:xfrm>
          <a:prstGeom prst="rect">
            <a:avLst/>
          </a:prstGeom>
        </p:spPr>
      </p:pic>
    </p:spTree>
    <p:extLst>
      <p:ext uri="{BB962C8B-B14F-4D97-AF65-F5344CB8AC3E}">
        <p14:creationId xmlns:p14="http://schemas.microsoft.com/office/powerpoint/2010/main" val="40724269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descr="C:\Users\Steven\Desktop\alamogordo_whitesands (21).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14180"/>
            <a:ext cx="9143999" cy="42438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Evidence For Evolution or Creation?</a:t>
            </a:r>
          </a:p>
        </p:txBody>
      </p:sp>
      <p:pic>
        <p:nvPicPr>
          <p:cNvPr id="16386" name="Picture 2" descr="http://upload.wikimedia.org/wikipedia/commons/3/37/Earless_Lizard_in_WSN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99" y="2614180"/>
            <a:ext cx="2971801"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File:Holbrookia macula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9047" y="2614179"/>
            <a:ext cx="3074353" cy="2200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5963" y="2244847"/>
            <a:ext cx="2481770" cy="369332"/>
          </a:xfrm>
          <a:prstGeom prst="rect">
            <a:avLst/>
          </a:prstGeom>
          <a:noFill/>
        </p:spPr>
        <p:txBody>
          <a:bodyPr wrap="none" rtlCol="0">
            <a:spAutoFit/>
          </a:bodyPr>
          <a:lstStyle/>
          <a:p>
            <a:r>
              <a:rPr lang="en-US" b="1" dirty="0"/>
              <a:t>Bleached Earless Lizard</a:t>
            </a:r>
          </a:p>
        </p:txBody>
      </p:sp>
      <p:sp>
        <p:nvSpPr>
          <p:cNvPr id="5" name="TextBox 4"/>
          <p:cNvSpPr txBox="1"/>
          <p:nvPr/>
        </p:nvSpPr>
        <p:spPr>
          <a:xfrm>
            <a:off x="5911254" y="5181600"/>
            <a:ext cx="1409938" cy="369332"/>
          </a:xfrm>
          <a:prstGeom prst="rect">
            <a:avLst/>
          </a:prstGeom>
          <a:noFill/>
        </p:spPr>
        <p:txBody>
          <a:bodyPr wrap="none" rtlCol="0">
            <a:spAutoFit/>
          </a:bodyPr>
          <a:lstStyle/>
          <a:p>
            <a:pPr algn="ctr"/>
            <a:r>
              <a:rPr lang="en-US" dirty="0">
                <a:solidFill>
                  <a:schemeClr val="bg1"/>
                </a:solidFill>
              </a:rPr>
              <a:t>Typical Form</a:t>
            </a:r>
          </a:p>
        </p:txBody>
      </p:sp>
      <p:sp>
        <p:nvSpPr>
          <p:cNvPr id="6" name="TextBox 5"/>
          <p:cNvSpPr txBox="1"/>
          <p:nvPr/>
        </p:nvSpPr>
        <p:spPr>
          <a:xfrm>
            <a:off x="556817" y="5181600"/>
            <a:ext cx="3280065" cy="369332"/>
          </a:xfrm>
          <a:prstGeom prst="rect">
            <a:avLst/>
          </a:prstGeom>
          <a:noFill/>
        </p:spPr>
        <p:txBody>
          <a:bodyPr wrap="none" rtlCol="0">
            <a:spAutoFit/>
          </a:bodyPr>
          <a:lstStyle/>
          <a:p>
            <a:pPr algn="ctr"/>
            <a:r>
              <a:rPr lang="en-US" dirty="0">
                <a:solidFill>
                  <a:schemeClr val="bg1"/>
                </a:solidFill>
              </a:rPr>
              <a:t>White Sands, New Mexico Form</a:t>
            </a:r>
          </a:p>
        </p:txBody>
      </p:sp>
      <p:sp>
        <p:nvSpPr>
          <p:cNvPr id="7" name="TextBox 6"/>
          <p:cNvSpPr txBox="1"/>
          <p:nvPr/>
        </p:nvSpPr>
        <p:spPr>
          <a:xfrm>
            <a:off x="990599" y="5835134"/>
            <a:ext cx="6078908" cy="523220"/>
          </a:xfrm>
          <a:prstGeom prst="rect">
            <a:avLst/>
          </a:prstGeom>
          <a:noFill/>
        </p:spPr>
        <p:txBody>
          <a:bodyPr wrap="none" rtlCol="0">
            <a:spAutoFit/>
          </a:bodyPr>
          <a:lstStyle/>
          <a:p>
            <a:r>
              <a:rPr lang="en-US" sz="2800" dirty="0">
                <a:solidFill>
                  <a:schemeClr val="bg1"/>
                </a:solidFill>
                <a:latin typeface="Berlin Sans FB Demi" pitchFamily="34" charset="0"/>
              </a:rPr>
              <a:t>Genetic Potential (Natural Selection)</a:t>
            </a:r>
          </a:p>
        </p:txBody>
      </p:sp>
    </p:spTree>
    <p:extLst>
      <p:ext uri="{BB962C8B-B14F-4D97-AF65-F5344CB8AC3E}">
        <p14:creationId xmlns:p14="http://schemas.microsoft.com/office/powerpoint/2010/main" val="2691211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lobe">
  <a:themeElements>
    <a:clrScheme name="">
      <a:dk1>
        <a:srgbClr val="808080"/>
      </a:dk1>
      <a:lt1>
        <a:srgbClr val="FFFFFF"/>
      </a:lt1>
      <a:dk2>
        <a:srgbClr val="808080"/>
      </a:dk2>
      <a:lt2>
        <a:srgbClr val="FFFFFF"/>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fontScheme name="Glob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5743</TotalTime>
  <Words>1366</Words>
  <Application>Microsoft Office PowerPoint</Application>
  <PresentationFormat>On-screen Show (4:3)</PresentationFormat>
  <Paragraphs>211</Paragraphs>
  <Slides>28</Slides>
  <Notes>21</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28</vt:i4>
      </vt:variant>
    </vt:vector>
  </HeadingPairs>
  <TitlesOfParts>
    <vt:vector size="47" baseType="lpstr">
      <vt:lpstr>Arial</vt:lpstr>
      <vt:lpstr>Verdana</vt:lpstr>
      <vt:lpstr>Calibri Light</vt:lpstr>
      <vt:lpstr>Arial Black</vt:lpstr>
      <vt:lpstr>Calibri</vt:lpstr>
      <vt:lpstr>Berlin Sans FB Demi</vt:lpstr>
      <vt:lpstr>Wingdings 2</vt:lpstr>
      <vt:lpstr>Impact</vt:lpstr>
      <vt:lpstr>Aharoni</vt:lpstr>
      <vt:lpstr>Times New Roman</vt:lpstr>
      <vt:lpstr>Britannic Bold</vt:lpstr>
      <vt:lpstr>Candara</vt:lpstr>
      <vt:lpstr>Human</vt:lpstr>
      <vt:lpstr>1_Human</vt:lpstr>
      <vt:lpstr>2_Human</vt:lpstr>
      <vt:lpstr>Globe</vt:lpstr>
      <vt:lpstr>Office Theme</vt:lpstr>
      <vt:lpstr>1_Office Theme</vt:lpstr>
      <vt:lpstr>2_Office Theme</vt:lpstr>
      <vt:lpstr>Can We Know?</vt:lpstr>
      <vt:lpstr>EVOLUTION or CREATION?</vt:lpstr>
      <vt:lpstr>Can We Really Know?</vt:lpstr>
      <vt:lpstr>PowerPoint Presentation</vt:lpstr>
      <vt:lpstr>Can We Really Know?</vt:lpstr>
      <vt:lpstr>Faith Bridges Gap</vt:lpstr>
      <vt:lpstr>Where Good Evidence Is Wanting</vt:lpstr>
      <vt:lpstr>Where Good Evidence Is Contradicting</vt:lpstr>
      <vt:lpstr>Evidence For Evolution or Creation?</vt:lpstr>
      <vt:lpstr>PowerPoint Presentation</vt:lpstr>
      <vt:lpstr>Evidence For Creation</vt:lpstr>
      <vt:lpstr>PowerPoint Presentation</vt:lpstr>
      <vt:lpstr>Natural Selection Hijacked by Atheists</vt:lpstr>
      <vt:lpstr>Evidence For Creation</vt:lpstr>
      <vt:lpstr>Quoted From:  "Biology Online"</vt:lpstr>
      <vt:lpstr>PowerPoint Presentation</vt:lpstr>
      <vt:lpstr>Evidence For Creation</vt:lpstr>
      <vt:lpstr>Psalms Tied To The Genesis Flood</vt:lpstr>
      <vt:lpstr>Photo of Sign: Grand Teton National Park</vt:lpstr>
      <vt:lpstr>Geologic "Anomalies" DENY LONG AGES</vt:lpstr>
      <vt:lpstr>Geologic "Anomalies" DENY LONG AGES</vt:lpstr>
      <vt:lpstr>Geologic "Anomalies" DENY LONG AGES</vt:lpstr>
      <vt:lpstr>Dinosaur soft tissue</vt:lpstr>
      <vt:lpstr>PowerPoint Presentation</vt:lpstr>
      <vt:lpstr>Geologic "Anomalies" DENY LONG AGES</vt:lpstr>
      <vt:lpstr>PowerPoint Presentation</vt:lpstr>
      <vt:lpstr>Evidence For Creation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“Beats Me”</dc:title>
  <dc:creator>Steven</dc:creator>
  <cp:lastModifiedBy>Steven Wallace</cp:lastModifiedBy>
  <cp:revision>130</cp:revision>
  <dcterms:created xsi:type="dcterms:W3CDTF">2013-05-28T17:12:33Z</dcterms:created>
  <dcterms:modified xsi:type="dcterms:W3CDTF">2016-11-22T20:35:41Z</dcterms:modified>
</cp:coreProperties>
</file>